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4.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5.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6.xml" ContentType="application/vnd.openxmlformats-officedocument.presentationml.notesSlid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7.xml" ContentType="application/vnd.openxmlformats-officedocument.presentationml.notesSlid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8.xml" ContentType="application/vnd.openxmlformats-officedocument.presentationml.notesSlid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7" r:id="rId1"/>
  </p:sldMasterIdLst>
  <p:notesMasterIdLst>
    <p:notesMasterId r:id="rId30"/>
  </p:notesMasterIdLst>
  <p:handoutMasterIdLst>
    <p:handoutMasterId r:id="rId31"/>
  </p:handoutMasterIdLst>
  <p:sldIdLst>
    <p:sldId id="256" r:id="rId2"/>
    <p:sldId id="274" r:id="rId3"/>
    <p:sldId id="266" r:id="rId4"/>
    <p:sldId id="272" r:id="rId5"/>
    <p:sldId id="265" r:id="rId6"/>
    <p:sldId id="349" r:id="rId7"/>
    <p:sldId id="257" r:id="rId8"/>
    <p:sldId id="348" r:id="rId9"/>
    <p:sldId id="312" r:id="rId10"/>
    <p:sldId id="359" r:id="rId11"/>
    <p:sldId id="326" r:id="rId12"/>
    <p:sldId id="360" r:id="rId13"/>
    <p:sldId id="330" r:id="rId14"/>
    <p:sldId id="351" r:id="rId15"/>
    <p:sldId id="324" r:id="rId16"/>
    <p:sldId id="353" r:id="rId17"/>
    <p:sldId id="354" r:id="rId18"/>
    <p:sldId id="355" r:id="rId19"/>
    <p:sldId id="361" r:id="rId20"/>
    <p:sldId id="362" r:id="rId21"/>
    <p:sldId id="358" r:id="rId22"/>
    <p:sldId id="288" r:id="rId23"/>
    <p:sldId id="290" r:id="rId24"/>
    <p:sldId id="337" r:id="rId25"/>
    <p:sldId id="338" r:id="rId26"/>
    <p:sldId id="339" r:id="rId27"/>
    <p:sldId id="363" r:id="rId28"/>
    <p:sldId id="364" r:id="rId29"/>
  </p:sldIdLst>
  <p:sldSz cx="12192000" cy="6858000"/>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1F6D"/>
    <a:srgbClr val="FFECD9"/>
    <a:srgbClr val="FFFFFF"/>
    <a:srgbClr val="F2F2F2"/>
    <a:srgbClr val="F5F8F9"/>
    <a:srgbClr val="FFF9F4"/>
    <a:srgbClr val="FFFCF3"/>
    <a:srgbClr val="FFF9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94665" autoAdjust="0"/>
  </p:normalViewPr>
  <p:slideViewPr>
    <p:cSldViewPr snapToGrid="0">
      <p:cViewPr varScale="1">
        <p:scale>
          <a:sx n="59" d="100"/>
          <a:sy n="59" d="100"/>
        </p:scale>
        <p:origin x="84" y="150"/>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115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4132129256517821E-2"/>
          <c:y val="0.21805920073595064"/>
          <c:w val="0.83173574148696439"/>
          <c:h val="0.7145392529559782"/>
        </c:manualLayout>
      </c:layout>
      <c:pie3DChart>
        <c:varyColors val="1"/>
        <c:dLbls>
          <c:showLegendKey val="0"/>
          <c:showVal val="0"/>
          <c:showCatName val="0"/>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showLegendKey val="0"/>
          <c:showVal val="0"/>
          <c:showCatName val="0"/>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explosion val="31"/>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3F79-41DE-997D-BB333CF34E88}"/>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3F79-41DE-997D-BB333CF34E88}"/>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3F79-41DE-997D-BB333CF34E88}"/>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3F79-41DE-997D-BB333CF34E88}"/>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3F79-41DE-997D-BB333CF34E88}"/>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3F79-41DE-997D-BB333CF34E88}"/>
              </c:ext>
            </c:extLst>
          </c:dPt>
          <c:dLbls>
            <c:dLbl>
              <c:idx val="0"/>
              <c:layout>
                <c:manualLayout>
                  <c:x val="2.2222222222222223E-2"/>
                  <c:y val="-2.7777777777777776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F79-41DE-997D-BB333CF34E88}"/>
                </c:ext>
              </c:extLst>
            </c:dLbl>
            <c:dLbl>
              <c:idx val="1"/>
              <c:layout>
                <c:manualLayout>
                  <c:x val="1.6666666666666666E-2"/>
                  <c:y val="2.7777777777777776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3F79-41DE-997D-BB333CF34E88}"/>
                </c:ext>
              </c:extLst>
            </c:dLbl>
            <c:dLbl>
              <c:idx val="2"/>
              <c:layout>
                <c:manualLayout>
                  <c:x val="1.6666666666666666E-2"/>
                  <c:y val="3.2407407407407239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3F79-41DE-997D-BB333CF34E88}"/>
                </c:ext>
              </c:extLst>
            </c:dLbl>
            <c:dLbl>
              <c:idx val="3"/>
              <c:layout>
                <c:manualLayout>
                  <c:x val="-2.5000000000000012E-2"/>
                  <c:y val="5.0925925925925923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3F79-41DE-997D-BB333CF34E88}"/>
                </c:ext>
              </c:extLst>
            </c:dLbl>
            <c:dLbl>
              <c:idx val="4"/>
              <c:layout>
                <c:manualLayout>
                  <c:x val="-2.2222222222222223E-2"/>
                  <c:y val="-2.7777777777777776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3F79-41DE-997D-BB333CF34E88}"/>
                </c:ext>
              </c:extLst>
            </c:dLbl>
            <c:dLbl>
              <c:idx val="5"/>
              <c:layout>
                <c:manualLayout>
                  <c:x val="-1.6666666666666666E-2"/>
                  <c:y val="-9.2592592592592587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3F79-41DE-997D-BB333CF34E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'By Object'!$J$92:$J$97</c:f>
              <c:strCache>
                <c:ptCount val="6"/>
                <c:pt idx="0">
                  <c:v>Instructional</c:v>
                </c:pt>
                <c:pt idx="1">
                  <c:v>Books</c:v>
                </c:pt>
                <c:pt idx="2">
                  <c:v>Office</c:v>
                </c:pt>
                <c:pt idx="3">
                  <c:v>Energy</c:v>
                </c:pt>
                <c:pt idx="4">
                  <c:v>Building</c:v>
                </c:pt>
                <c:pt idx="5">
                  <c:v>Other</c:v>
                </c:pt>
              </c:strCache>
            </c:strRef>
          </c:cat>
          <c:val>
            <c:numRef>
              <c:f>'By Object'!$L$92:$L$97</c:f>
              <c:numCache>
                <c:formatCode>0%</c:formatCode>
                <c:ptCount val="6"/>
                <c:pt idx="0">
                  <c:v>0.31763645313769562</c:v>
                </c:pt>
                <c:pt idx="1">
                  <c:v>0.10522445154823826</c:v>
                </c:pt>
                <c:pt idx="2">
                  <c:v>4.0768395893506358E-2</c:v>
                </c:pt>
                <c:pt idx="3">
                  <c:v>0.35950204909525474</c:v>
                </c:pt>
                <c:pt idx="4">
                  <c:v>4.3888002562110423E-2</c:v>
                </c:pt>
                <c:pt idx="5">
                  <c:v>0.13298064776319457</c:v>
                </c:pt>
              </c:numCache>
            </c:numRef>
          </c:val>
          <c:extLst>
            <c:ext xmlns:c16="http://schemas.microsoft.com/office/drawing/2014/chart" uri="{C3380CC4-5D6E-409C-BE32-E72D297353CC}">
              <c16:uniqueId val="{0000000C-3F79-41DE-997D-BB333CF34E88}"/>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3016346932257896E-2"/>
          <c:y val="0.10375506126211581"/>
          <c:w val="0.81396730613548418"/>
          <c:h val="0.77415419443187172"/>
        </c:manualLayout>
      </c:layout>
      <c:pie3DChart>
        <c:varyColors val="1"/>
        <c:dLbls>
          <c:showLegendKey val="0"/>
          <c:showVal val="0"/>
          <c:showCatName val="0"/>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explosion val="3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AD46-49D1-9B2D-3E6CF44F4503}"/>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AD46-49D1-9B2D-3E6CF44F4503}"/>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AD46-49D1-9B2D-3E6CF44F4503}"/>
              </c:ext>
            </c:extLst>
          </c:dPt>
          <c:dLbls>
            <c:dLbl>
              <c:idx val="0"/>
              <c:layout>
                <c:manualLayout>
                  <c:x val="-2.7777777777777981E-2"/>
                  <c:y val="0.22299651567944234"/>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AD46-49D1-9B2D-3E6CF44F4503}"/>
                </c:ext>
              </c:extLst>
            </c:dLbl>
            <c:dLbl>
              <c:idx val="1"/>
              <c:layout>
                <c:manualLayout>
                  <c:x val="4.1624015752331524E-2"/>
                  <c:y val="-0.10227773939796878"/>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AD46-49D1-9B2D-3E6CF44F4503}"/>
                </c:ext>
              </c:extLst>
            </c:dLbl>
            <c:dLbl>
              <c:idx val="2"/>
              <c:layout>
                <c:manualLayout>
                  <c:x val="8.5915433885949383E-2"/>
                  <c:y val="7.6443195115489535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AD46-49D1-9B2D-3E6CF44F450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'By Object'!$J$122:$J$123</c:f>
              <c:strCache>
                <c:ptCount val="2"/>
                <c:pt idx="0">
                  <c:v>Educational</c:v>
                </c:pt>
                <c:pt idx="1">
                  <c:v>Other</c:v>
                </c:pt>
              </c:strCache>
            </c:strRef>
          </c:cat>
          <c:val>
            <c:numRef>
              <c:f>'By Object'!$L$122:$L$123</c:f>
              <c:numCache>
                <c:formatCode>0%</c:formatCode>
                <c:ptCount val="2"/>
                <c:pt idx="0">
                  <c:v>0.97351559162750956</c:v>
                </c:pt>
                <c:pt idx="1">
                  <c:v>2.648440837249039E-2</c:v>
                </c:pt>
              </c:numCache>
            </c:numRef>
          </c:val>
          <c:extLst>
            <c:ext xmlns:c16="http://schemas.microsoft.com/office/drawing/2014/chart" uri="{C3380CC4-5D6E-409C-BE32-E72D297353CC}">
              <c16:uniqueId val="{00000006-AD46-49D1-9B2D-3E6CF44F4503}"/>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showLegendKey val="0"/>
          <c:showVal val="0"/>
          <c:showCatName val="0"/>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explosion val="29"/>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9ED9-43F0-AA53-2A189F3B4AF3}"/>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9ED9-43F0-AA53-2A189F3B4AF3}"/>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9ED9-43F0-AA53-2A189F3B4AF3}"/>
              </c:ext>
            </c:extLst>
          </c:dPt>
          <c:dLbls>
            <c:dLbl>
              <c:idx val="0"/>
              <c:layout>
                <c:manualLayout>
                  <c:x val="6.1111111111111109E-2"/>
                  <c:y val="-2.7777777777777776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9ED9-43F0-AA53-2A189F3B4AF3}"/>
                </c:ext>
              </c:extLst>
            </c:dLbl>
            <c:dLbl>
              <c:idx val="1"/>
              <c:layout>
                <c:manualLayout>
                  <c:x val="-5.0017890447549632E-2"/>
                  <c:y val="0.23523461485201677"/>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9ED9-43F0-AA53-2A189F3B4AF3}"/>
                </c:ext>
              </c:extLst>
            </c:dLbl>
            <c:dLbl>
              <c:idx val="2"/>
              <c:layout>
                <c:manualLayout>
                  <c:x val="8.3226624131526906E-3"/>
                  <c:y val="-0.20949841428528004"/>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9ED9-43F0-AA53-2A189F3B4AF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'By Object'!$J$152:$J$154</c:f>
              <c:strCache>
                <c:ptCount val="3"/>
                <c:pt idx="1">
                  <c:v>Oak Grove</c:v>
                </c:pt>
                <c:pt idx="2">
                  <c:v>Summer School</c:v>
                </c:pt>
              </c:strCache>
            </c:strRef>
          </c:cat>
          <c:val>
            <c:numRef>
              <c:f>'By Object'!$L$152:$L$154</c:f>
              <c:numCache>
                <c:formatCode>0%</c:formatCode>
                <c:ptCount val="3"/>
                <c:pt idx="1">
                  <c:v>0.51724137931034486</c:v>
                </c:pt>
                <c:pt idx="2">
                  <c:v>0.48275862068965519</c:v>
                </c:pt>
              </c:numCache>
            </c:numRef>
          </c:val>
          <c:extLst>
            <c:ext xmlns:c16="http://schemas.microsoft.com/office/drawing/2014/chart" uri="{C3380CC4-5D6E-409C-BE32-E72D297353CC}">
              <c16:uniqueId val="{00000006-9ED9-43F0-AA53-2A189F3B4AF3}"/>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Budget</a:t>
            </a:r>
            <a:r>
              <a:rPr lang="en-US" b="1" baseline="0"/>
              <a:t> Components</a:t>
            </a:r>
            <a:endParaRPr lang="en-US" b="1"/>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4132129256517821E-2"/>
          <c:y val="0.21805920073595064"/>
          <c:w val="0.83173574148696439"/>
          <c:h val="0.7145392529559782"/>
        </c:manualLayout>
      </c:layout>
      <c:pie3DChart>
        <c:varyColors val="1"/>
        <c:dLbls>
          <c:showLegendKey val="0"/>
          <c:showVal val="0"/>
          <c:showCatName val="0"/>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4132129256517821E-2"/>
          <c:y val="0.21805920073595064"/>
          <c:w val="0.83173574148696439"/>
          <c:h val="0.7145392529559782"/>
        </c:manualLayout>
      </c:layout>
      <c:pie3DChart>
        <c:varyColors val="1"/>
        <c:dLbls>
          <c:showLegendKey val="0"/>
          <c:showVal val="0"/>
          <c:showCatName val="0"/>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4132129256517821E-2"/>
          <c:y val="0.21805920073595064"/>
          <c:w val="0.83173574148696439"/>
          <c:h val="0.7145392529559782"/>
        </c:manualLayout>
      </c:layout>
      <c:pie3DChart>
        <c:varyColors val="1"/>
        <c:ser>
          <c:idx val="0"/>
          <c:order val="0"/>
          <c:explosion val="26"/>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53D5-4D68-8BAD-378C328200EC}"/>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53D5-4D68-8BAD-378C328200EC}"/>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53D5-4D68-8BAD-378C328200EC}"/>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53D5-4D68-8BAD-378C328200EC}"/>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53D5-4D68-8BAD-378C328200EC}"/>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53D5-4D68-8BAD-378C328200EC}"/>
              </c:ext>
            </c:extLst>
          </c:dPt>
          <c:dLbls>
            <c:dLbl>
              <c:idx val="2"/>
              <c:layout>
                <c:manualLayout>
                  <c:x val="-3.929274793825456E-2"/>
                  <c:y val="1.6640662901116137E-2"/>
                </c:manualLayout>
              </c:layout>
              <c:dLblPos val="bestFi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53D5-4D68-8BAD-378C328200EC}"/>
                </c:ext>
              </c:extLst>
            </c:dLbl>
            <c:dLbl>
              <c:idx val="3"/>
              <c:layout>
                <c:manualLayout>
                  <c:x val="-3.7329318954059824E-2"/>
                  <c:y val="0"/>
                </c:manualLayout>
              </c:layout>
              <c:dLblPos val="bestFi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53D5-4D68-8BAD-378C328200EC}"/>
                </c:ext>
              </c:extLst>
            </c:dLbl>
            <c:dLbl>
              <c:idx val="4"/>
              <c:layout>
                <c:manualLayout>
                  <c:x val="5.5009823182711103E-2"/>
                  <c:y val="-3.3281325802232295E-2"/>
                </c:manualLayout>
              </c:layout>
              <c:dLblPos val="bestFi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53D5-4D68-8BAD-378C328200EC}"/>
                </c:ext>
              </c:extLst>
            </c:dLbl>
            <c:dLbl>
              <c:idx val="5"/>
              <c:layout>
                <c:manualLayout>
                  <c:x val="0.12311722331368696"/>
                  <c:y val="-8.3203314505580876E-3"/>
                </c:manualLayout>
              </c:layout>
              <c:dLblPos val="bestFi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53D5-4D68-8BAD-378C328200EC}"/>
                </c:ext>
              </c:extLst>
            </c:dLbl>
            <c:spPr>
              <a:noFill/>
              <a:ln>
                <a:noFill/>
              </a:ln>
              <a:effectLst/>
            </c:spPr>
            <c:txPr>
              <a:bodyPr rot="0" spcFirstLastPara="1" vertOverflow="clip" horzOverflow="clip" vert="horz" wrap="none" lIns="38100" tIns="19050" rIns="38100" bIns="19050" anchor="t" anchorCtr="0">
                <a:spAutoFit/>
              </a:bodyPr>
              <a:lstStyle/>
              <a:p>
                <a:pPr>
                  <a:defRPr sz="105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layout/>
              </c:ext>
            </c:extLst>
          </c:dLbls>
          <c:cat>
            <c:strRef>
              <c:f>'Major Category and graph 2223'!$A$32:$A$37</c:f>
              <c:strCache>
                <c:ptCount val="6"/>
                <c:pt idx="0">
                  <c:v>Salaries</c:v>
                </c:pt>
                <c:pt idx="1">
                  <c:v>Benefits</c:v>
                </c:pt>
                <c:pt idx="2">
                  <c:v>Services</c:v>
                </c:pt>
                <c:pt idx="3">
                  <c:v>Equipment</c:v>
                </c:pt>
                <c:pt idx="4">
                  <c:v>Supplies</c:v>
                </c:pt>
                <c:pt idx="5">
                  <c:v>Other Programs </c:v>
                </c:pt>
              </c:strCache>
            </c:strRef>
          </c:cat>
          <c:val>
            <c:numRef>
              <c:f>'Major Category and graph 2223'!$H$32:$H$37</c:f>
              <c:numCache>
                <c:formatCode>0.0%</c:formatCode>
                <c:ptCount val="6"/>
                <c:pt idx="0">
                  <c:v>0.63953231473375116</c:v>
                </c:pt>
                <c:pt idx="1">
                  <c:v>0.18987904748243667</c:v>
                </c:pt>
                <c:pt idx="2">
                  <c:v>0.1298188927304833</c:v>
                </c:pt>
                <c:pt idx="3">
                  <c:v>4.8246633658632293E-3</c:v>
                </c:pt>
                <c:pt idx="4">
                  <c:v>3.4749735787337248E-2</c:v>
                </c:pt>
                <c:pt idx="5">
                  <c:v>1.1953459001284379E-3</c:v>
                </c:pt>
              </c:numCache>
            </c:numRef>
          </c:val>
          <c:extLst>
            <c:ext xmlns:c16="http://schemas.microsoft.com/office/drawing/2014/chart" uri="{C3380CC4-5D6E-409C-BE32-E72D297353CC}">
              <c16:uniqueId val="{0000000C-53D5-4D68-8BAD-378C328200EC}"/>
            </c:ext>
          </c:extLst>
        </c:ser>
        <c:dLbls>
          <c:showLegendKey val="0"/>
          <c:showVal val="0"/>
          <c:showCatName val="0"/>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showLegendKey val="0"/>
          <c:showVal val="0"/>
          <c:showCatName val="0"/>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spPr>
            <a:effectLst>
              <a:outerShdw blurRad="50800" dist="1638300" dir="5400000" algn="ctr" rotWithShape="0">
                <a:srgbClr val="000000">
                  <a:alpha val="43137"/>
                </a:srgbClr>
              </a:outerShdw>
            </a:effectLst>
          </c:spPr>
          <c:explosion val="33"/>
          <c:dPt>
            <c:idx val="0"/>
            <c:bubble3D val="0"/>
            <c:spPr>
              <a:solidFill>
                <a:schemeClr val="accent1"/>
              </a:solidFill>
              <a:ln w="25400">
                <a:solidFill>
                  <a:schemeClr val="lt1"/>
                </a:solidFill>
              </a:ln>
              <a:effectLst>
                <a:outerShdw blurRad="50800" dist="1638300" dir="5400000" algn="ctr" rotWithShape="0">
                  <a:srgbClr val="000000">
                    <a:alpha val="43137"/>
                  </a:srgbClr>
                </a:outerShdw>
              </a:effectLst>
              <a:sp3d contourW="25400">
                <a:contourClr>
                  <a:schemeClr val="lt1"/>
                </a:contourClr>
              </a:sp3d>
            </c:spPr>
            <c:extLst>
              <c:ext xmlns:c16="http://schemas.microsoft.com/office/drawing/2014/chart" uri="{C3380CC4-5D6E-409C-BE32-E72D297353CC}">
                <c16:uniqueId val="{00000001-22BC-40E1-B966-36CAE8E37BED}"/>
              </c:ext>
            </c:extLst>
          </c:dPt>
          <c:dPt>
            <c:idx val="1"/>
            <c:bubble3D val="0"/>
            <c:spPr>
              <a:solidFill>
                <a:schemeClr val="accent2"/>
              </a:solidFill>
              <a:ln w="25400">
                <a:solidFill>
                  <a:schemeClr val="lt1"/>
                </a:solidFill>
              </a:ln>
              <a:effectLst>
                <a:outerShdw blurRad="50800" dist="1638300" dir="5400000" algn="ctr" rotWithShape="0">
                  <a:srgbClr val="000000">
                    <a:alpha val="43137"/>
                  </a:srgbClr>
                </a:outerShdw>
              </a:effectLst>
              <a:sp3d contourW="25400">
                <a:contourClr>
                  <a:schemeClr val="lt1"/>
                </a:contourClr>
              </a:sp3d>
            </c:spPr>
            <c:extLst>
              <c:ext xmlns:c16="http://schemas.microsoft.com/office/drawing/2014/chart" uri="{C3380CC4-5D6E-409C-BE32-E72D297353CC}">
                <c16:uniqueId val="{00000003-22BC-40E1-B966-36CAE8E37BED}"/>
              </c:ext>
            </c:extLst>
          </c:dPt>
          <c:dLbls>
            <c:dLbl>
              <c:idx val="0"/>
              <c:layout>
                <c:manualLayout>
                  <c:x val="3.6958066808812973E-2"/>
                  <c:y val="2.0356234096692204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22BC-40E1-B966-36CAE8E37BED}"/>
                </c:ext>
              </c:extLst>
            </c:dLbl>
            <c:dLbl>
              <c:idx val="1"/>
              <c:layout>
                <c:manualLayout>
                  <c:x val="-3.4115138592750546E-2"/>
                  <c:y val="-1.5267175572519083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22BC-40E1-B966-36CAE8E37BED}"/>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'By Object'!$J$4:$J$5</c:f>
              <c:strCache>
                <c:ptCount val="2"/>
                <c:pt idx="0">
                  <c:v>Certified </c:v>
                </c:pt>
                <c:pt idx="1">
                  <c:v>Non-Certified</c:v>
                </c:pt>
              </c:strCache>
            </c:strRef>
          </c:cat>
          <c:val>
            <c:numRef>
              <c:f>'By Object'!$L$4:$L$5</c:f>
              <c:numCache>
                <c:formatCode>0%</c:formatCode>
                <c:ptCount val="2"/>
                <c:pt idx="0">
                  <c:v>0.74200317874853217</c:v>
                </c:pt>
                <c:pt idx="1">
                  <c:v>0.25799682125146789</c:v>
                </c:pt>
              </c:numCache>
            </c:numRef>
          </c:val>
          <c:extLst>
            <c:ext xmlns:c16="http://schemas.microsoft.com/office/drawing/2014/chart" uri="{C3380CC4-5D6E-409C-BE32-E72D297353CC}">
              <c16:uniqueId val="{00000004-22BC-40E1-B966-36CAE8E37BED}"/>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explosion val="32"/>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7E0F-45DB-933F-4199446555AB}"/>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7E0F-45DB-933F-4199446555AB}"/>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7E0F-45DB-933F-4199446555AB}"/>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7E0F-45DB-933F-4199446555AB}"/>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7E0F-45DB-933F-4199446555AB}"/>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7E0F-45DB-933F-4199446555AB}"/>
              </c:ext>
            </c:extLst>
          </c:dPt>
          <c:dLbls>
            <c:dLbl>
              <c:idx val="0"/>
              <c:layout>
                <c:manualLayout>
                  <c:x val="-0.05"/>
                  <c:y val="-2.0387353291321478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E0F-45DB-933F-4199446555AB}"/>
                </c:ext>
              </c:extLst>
            </c:dLbl>
            <c:dLbl>
              <c:idx val="1"/>
              <c:layout>
                <c:manualLayout>
                  <c:x val="2.2222222222222119E-2"/>
                  <c:y val="-1.2232411974792893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7E0F-45DB-933F-4199446555AB}"/>
                </c:ext>
              </c:extLst>
            </c:dLbl>
            <c:dLbl>
              <c:idx val="2"/>
              <c:layout>
                <c:manualLayout>
                  <c:x val="4.4444444444444342E-2"/>
                  <c:y val="-2.8542294607850061E-2"/>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8.6416666666666669E-2"/>
                      <c:h val="0.10181444233685943"/>
                    </c:manualLayout>
                  </c15:layout>
                </c:ext>
                <c:ext xmlns:c16="http://schemas.microsoft.com/office/drawing/2014/chart" uri="{C3380CC4-5D6E-409C-BE32-E72D297353CC}">
                  <c16:uniqueId val="{00000005-7E0F-45DB-933F-4199446555AB}"/>
                </c:ext>
              </c:extLst>
            </c:dLbl>
            <c:dLbl>
              <c:idx val="3"/>
              <c:layout>
                <c:manualLayout>
                  <c:x val="1.6666666666666666E-2"/>
                  <c:y val="8.1549413165285887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7E0F-45DB-933F-4199446555AB}"/>
                </c:ext>
              </c:extLst>
            </c:dLbl>
            <c:dLbl>
              <c:idx val="4"/>
              <c:layout>
                <c:manualLayout>
                  <c:x val="-4.1666666666666692E-2"/>
                  <c:y val="1.630988263305717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7E0F-45DB-933F-4199446555AB}"/>
                </c:ext>
              </c:extLst>
            </c:dLbl>
            <c:dLbl>
              <c:idx val="5"/>
              <c:layout>
                <c:manualLayout>
                  <c:x val="-0.23029593290492373"/>
                  <c:y val="1.149659264666091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7E0F-45DB-933F-4199446555A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'By Object'!$J$27:$J$32</c:f>
              <c:strCache>
                <c:ptCount val="6"/>
                <c:pt idx="0">
                  <c:v>Social Security</c:v>
                </c:pt>
                <c:pt idx="1">
                  <c:v>Workers Comp</c:v>
                </c:pt>
                <c:pt idx="2">
                  <c:v>MERS</c:v>
                </c:pt>
                <c:pt idx="3">
                  <c:v>Medicare</c:v>
                </c:pt>
                <c:pt idx="4">
                  <c:v>Medical </c:v>
                </c:pt>
                <c:pt idx="5">
                  <c:v>Miscellaneous</c:v>
                </c:pt>
              </c:strCache>
            </c:strRef>
          </c:cat>
          <c:val>
            <c:numRef>
              <c:f>'By Object'!$L$27:$L$32</c:f>
              <c:numCache>
                <c:formatCode>0%</c:formatCode>
                <c:ptCount val="6"/>
                <c:pt idx="0">
                  <c:v>5.4123038342739252E-2</c:v>
                </c:pt>
                <c:pt idx="1">
                  <c:v>3.993300195018902E-2</c:v>
                </c:pt>
                <c:pt idx="2">
                  <c:v>0.14959761178299971</c:v>
                </c:pt>
                <c:pt idx="3">
                  <c:v>5.3158529900937924E-2</c:v>
                </c:pt>
                <c:pt idx="4">
                  <c:v>0.68433991159456775</c:v>
                </c:pt>
                <c:pt idx="5">
                  <c:v>1.8847906428566388E-2</c:v>
                </c:pt>
              </c:numCache>
            </c:numRef>
          </c:val>
          <c:extLst>
            <c:ext xmlns:c16="http://schemas.microsoft.com/office/drawing/2014/chart" uri="{C3380CC4-5D6E-409C-BE32-E72D297353CC}">
              <c16:uniqueId val="{0000000C-7E0F-45DB-933F-4199446555AB}"/>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hPercent val="10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3055555555555558E-2"/>
          <c:y val="0.11805555555555555"/>
          <c:w val="0.80833333333333346"/>
          <c:h val="0.76851851851851849"/>
        </c:manualLayout>
      </c:layout>
      <c:pie3DChart>
        <c:varyColors val="1"/>
        <c:dLbls>
          <c:showLegendKey val="0"/>
          <c:showVal val="0"/>
          <c:showCatName val="0"/>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hPercent val="10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3055555555555558E-2"/>
          <c:y val="0.11805555555555555"/>
          <c:w val="0.80833333333333346"/>
          <c:h val="0.76851851851851849"/>
        </c:manualLayout>
      </c:layout>
      <c:pie3DChart>
        <c:varyColors val="1"/>
        <c:ser>
          <c:idx val="0"/>
          <c:order val="0"/>
          <c:explosion val="28"/>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E30C-4CD4-A242-A432E41DF5CE}"/>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E30C-4CD4-A242-A432E41DF5CE}"/>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E30C-4CD4-A242-A432E41DF5CE}"/>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E30C-4CD4-A242-A432E41DF5CE}"/>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E30C-4CD4-A242-A432E41DF5CE}"/>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E30C-4CD4-A242-A432E41DF5CE}"/>
              </c:ext>
            </c:extLst>
          </c:dPt>
          <c:dLbls>
            <c:dLbl>
              <c:idx val="0"/>
              <c:layout>
                <c:manualLayout>
                  <c:x val="2.2222222222222223E-2"/>
                  <c:y val="-3.2407407407407419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30C-4CD4-A242-A432E41DF5CE}"/>
                </c:ext>
              </c:extLst>
            </c:dLbl>
            <c:dLbl>
              <c:idx val="1"/>
              <c:layout>
                <c:manualLayout>
                  <c:x val="0"/>
                  <c:y val="-0.22685185185185186"/>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E30C-4CD4-A242-A432E41DF5CE}"/>
                </c:ext>
              </c:extLst>
            </c:dLbl>
            <c:dLbl>
              <c:idx val="2"/>
              <c:layout>
                <c:manualLayout>
                  <c:x val="2.2222222222222018E-2"/>
                  <c:y val="5.5555555555555552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E30C-4CD4-A242-A432E41DF5CE}"/>
                </c:ext>
              </c:extLst>
            </c:dLbl>
            <c:dLbl>
              <c:idx val="3"/>
              <c:layout>
                <c:manualLayout>
                  <c:x val="2.7777777777777776E-2"/>
                  <c:y val="4.1666666666666664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E30C-4CD4-A242-A432E41DF5CE}"/>
                </c:ext>
              </c:extLst>
            </c:dLbl>
            <c:dLbl>
              <c:idx val="4"/>
              <c:layout>
                <c:manualLayout>
                  <c:x val="2.7777777777777776E-2"/>
                  <c:y val="4.6296296296296294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E30C-4CD4-A242-A432E41DF5CE}"/>
                </c:ext>
              </c:extLst>
            </c:dLbl>
            <c:dLbl>
              <c:idx val="5"/>
              <c:layout>
                <c:manualLayout>
                  <c:x val="0"/>
                  <c:y val="0.35185185185185186"/>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E30C-4CD4-A242-A432E41DF5CE}"/>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'By Object'!$J$62:$J$67</c:f>
              <c:strCache>
                <c:ptCount val="6"/>
                <c:pt idx="0">
                  <c:v>Professional </c:v>
                </c:pt>
                <c:pt idx="1">
                  <c:v>Property Serv</c:v>
                </c:pt>
                <c:pt idx="2">
                  <c:v>Repairs</c:v>
                </c:pt>
                <c:pt idx="3">
                  <c:v>Tuition</c:v>
                </c:pt>
                <c:pt idx="4">
                  <c:v>Insurance</c:v>
                </c:pt>
                <c:pt idx="5">
                  <c:v>Other Purchased</c:v>
                </c:pt>
              </c:strCache>
            </c:strRef>
          </c:cat>
          <c:val>
            <c:numRef>
              <c:f>'By Object'!$L$62:$L$67</c:f>
              <c:numCache>
                <c:formatCode>0%</c:formatCode>
                <c:ptCount val="6"/>
                <c:pt idx="0">
                  <c:v>0.26773197282185801</c:v>
                </c:pt>
                <c:pt idx="1">
                  <c:v>3.080403340312372E-2</c:v>
                </c:pt>
                <c:pt idx="2">
                  <c:v>2.6975990502089701E-2</c:v>
                </c:pt>
                <c:pt idx="3">
                  <c:v>0.12738751313583455</c:v>
                </c:pt>
                <c:pt idx="4">
                  <c:v>3.139123528987077E-2</c:v>
                </c:pt>
                <c:pt idx="5">
                  <c:v>0.51570925484722319</c:v>
                </c:pt>
              </c:numCache>
            </c:numRef>
          </c:val>
          <c:extLst>
            <c:ext xmlns:c16="http://schemas.microsoft.com/office/drawing/2014/chart" uri="{C3380CC4-5D6E-409C-BE32-E72D297353CC}">
              <c16:uniqueId val="{0000000C-E30C-4CD4-A242-A432E41DF5CE}"/>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40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3407"/>
          </a:xfrm>
          <a:prstGeom prst="rect">
            <a:avLst/>
          </a:prstGeom>
        </p:spPr>
        <p:txBody>
          <a:bodyPr vert="horz" lIns="91440" tIns="45720" rIns="91440" bIns="45720" rtlCol="0"/>
          <a:lstStyle>
            <a:lvl1pPr algn="r">
              <a:defRPr sz="1200"/>
            </a:lvl1pPr>
          </a:lstStyle>
          <a:p>
            <a:fld id="{95DEB24C-7E7F-4FF4-A0B2-2CCF39C88B40}" type="datetimeFigureOut">
              <a:rPr lang="en-US" smtClean="0"/>
              <a:t>1/26/2022</a:t>
            </a:fld>
            <a:endParaRPr lang="en-US"/>
          </a:p>
        </p:txBody>
      </p:sp>
      <p:sp>
        <p:nvSpPr>
          <p:cNvPr id="4" name="Footer Placeholder 3"/>
          <p:cNvSpPr>
            <a:spLocks noGrp="1"/>
          </p:cNvSpPr>
          <p:nvPr>
            <p:ph type="ftr" sz="quarter" idx="2"/>
          </p:nvPr>
        </p:nvSpPr>
        <p:spPr>
          <a:xfrm>
            <a:off x="0" y="8772677"/>
            <a:ext cx="3037840" cy="46340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772677"/>
            <a:ext cx="3037840" cy="463406"/>
          </a:xfrm>
          <a:prstGeom prst="rect">
            <a:avLst/>
          </a:prstGeom>
        </p:spPr>
        <p:txBody>
          <a:bodyPr vert="horz" lIns="91440" tIns="45720" rIns="91440" bIns="45720" rtlCol="0" anchor="b"/>
          <a:lstStyle>
            <a:lvl1pPr algn="r">
              <a:defRPr sz="1200"/>
            </a:lvl1pPr>
          </a:lstStyle>
          <a:p>
            <a:fld id="{9A0B6D46-C6BD-4518-8A4B-9964E37966AE}" type="slidenum">
              <a:rPr lang="en-US" smtClean="0"/>
              <a:t>‹#›</a:t>
            </a:fld>
            <a:endParaRPr lang="en-US"/>
          </a:p>
        </p:txBody>
      </p:sp>
    </p:spTree>
    <p:extLst>
      <p:ext uri="{BB962C8B-B14F-4D97-AF65-F5344CB8AC3E}">
        <p14:creationId xmlns:p14="http://schemas.microsoft.com/office/powerpoint/2010/main" val="3084306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9" y="10"/>
            <a:ext cx="3038475" cy="46369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46" y="10"/>
            <a:ext cx="3038475" cy="463696"/>
          </a:xfrm>
          <a:prstGeom prst="rect">
            <a:avLst/>
          </a:prstGeom>
        </p:spPr>
        <p:txBody>
          <a:bodyPr vert="horz" lIns="91440" tIns="45720" rIns="91440" bIns="45720" rtlCol="0"/>
          <a:lstStyle>
            <a:lvl1pPr algn="r">
              <a:defRPr sz="1200"/>
            </a:lvl1pPr>
          </a:lstStyle>
          <a:p>
            <a:fld id="{3DD1F962-9D2A-4B3E-A239-8D5CE88DD9D0}" type="datetimeFigureOut">
              <a:rPr lang="en-US" smtClean="0"/>
              <a:t>1/26/2022</a:t>
            </a:fld>
            <a:endParaRPr lang="en-US"/>
          </a:p>
        </p:txBody>
      </p:sp>
      <p:sp>
        <p:nvSpPr>
          <p:cNvPr id="4" name="Slide Image Placeholder 3"/>
          <p:cNvSpPr>
            <a:spLocks noGrp="1" noRot="1" noChangeAspect="1"/>
          </p:cNvSpPr>
          <p:nvPr>
            <p:ph type="sldImg" idx="2"/>
          </p:nvPr>
        </p:nvSpPr>
        <p:spPr>
          <a:xfrm>
            <a:off x="735013" y="1154113"/>
            <a:ext cx="5540375" cy="31162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44551"/>
            <a:ext cx="5607050" cy="363702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9" y="8772384"/>
            <a:ext cx="3038475" cy="46369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46" y="8772384"/>
            <a:ext cx="3038475" cy="463696"/>
          </a:xfrm>
          <a:prstGeom prst="rect">
            <a:avLst/>
          </a:prstGeom>
        </p:spPr>
        <p:txBody>
          <a:bodyPr vert="horz" lIns="91440" tIns="45720" rIns="91440" bIns="45720" rtlCol="0" anchor="b"/>
          <a:lstStyle>
            <a:lvl1pPr algn="r">
              <a:defRPr sz="1200"/>
            </a:lvl1pPr>
          </a:lstStyle>
          <a:p>
            <a:fld id="{6BC7C2B2-6F45-47C1-9B38-62FA3859E38D}" type="slidenum">
              <a:rPr lang="en-US" smtClean="0"/>
              <a:t>‹#›</a:t>
            </a:fld>
            <a:endParaRPr lang="en-US"/>
          </a:p>
        </p:txBody>
      </p:sp>
    </p:spTree>
    <p:extLst>
      <p:ext uri="{BB962C8B-B14F-4D97-AF65-F5344CB8AC3E}">
        <p14:creationId xmlns:p14="http://schemas.microsoft.com/office/powerpoint/2010/main" val="403047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C7C2B2-6F45-47C1-9B38-62FA3859E38D}" type="slidenum">
              <a:rPr lang="en-US" smtClean="0"/>
              <a:t>1</a:t>
            </a:fld>
            <a:endParaRPr lang="en-US"/>
          </a:p>
        </p:txBody>
      </p:sp>
    </p:spTree>
    <p:extLst>
      <p:ext uri="{BB962C8B-B14F-4D97-AF65-F5344CB8AC3E}">
        <p14:creationId xmlns:p14="http://schemas.microsoft.com/office/powerpoint/2010/main" val="32772048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C7C2B2-6F45-47C1-9B38-62FA3859E38D}" type="slidenum">
              <a:rPr lang="en-US" smtClean="0"/>
              <a:t>13</a:t>
            </a:fld>
            <a:endParaRPr lang="en-US"/>
          </a:p>
        </p:txBody>
      </p:sp>
    </p:spTree>
    <p:extLst>
      <p:ext uri="{BB962C8B-B14F-4D97-AF65-F5344CB8AC3E}">
        <p14:creationId xmlns:p14="http://schemas.microsoft.com/office/powerpoint/2010/main" val="41644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C7C2B2-6F45-47C1-9B38-62FA3859E38D}" type="slidenum">
              <a:rPr lang="en-US" smtClean="0"/>
              <a:t>14</a:t>
            </a:fld>
            <a:endParaRPr lang="en-US"/>
          </a:p>
        </p:txBody>
      </p:sp>
    </p:spTree>
    <p:extLst>
      <p:ext uri="{BB962C8B-B14F-4D97-AF65-F5344CB8AC3E}">
        <p14:creationId xmlns:p14="http://schemas.microsoft.com/office/powerpoint/2010/main" val="6632400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C7C2B2-6F45-47C1-9B38-62FA3859E38D}" type="slidenum">
              <a:rPr lang="en-US" smtClean="0"/>
              <a:t>15</a:t>
            </a:fld>
            <a:endParaRPr lang="en-US"/>
          </a:p>
        </p:txBody>
      </p:sp>
    </p:spTree>
    <p:extLst>
      <p:ext uri="{BB962C8B-B14F-4D97-AF65-F5344CB8AC3E}">
        <p14:creationId xmlns:p14="http://schemas.microsoft.com/office/powerpoint/2010/main" val="8178159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C7C2B2-6F45-47C1-9B38-62FA3859E38D}" type="slidenum">
              <a:rPr lang="en-US" smtClean="0"/>
              <a:t>16</a:t>
            </a:fld>
            <a:endParaRPr lang="en-US"/>
          </a:p>
        </p:txBody>
      </p:sp>
    </p:spTree>
    <p:extLst>
      <p:ext uri="{BB962C8B-B14F-4D97-AF65-F5344CB8AC3E}">
        <p14:creationId xmlns:p14="http://schemas.microsoft.com/office/powerpoint/2010/main" val="375962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C7C2B2-6F45-47C1-9B38-62FA3859E38D}" type="slidenum">
              <a:rPr lang="en-US" smtClean="0"/>
              <a:t>17</a:t>
            </a:fld>
            <a:endParaRPr lang="en-US"/>
          </a:p>
        </p:txBody>
      </p:sp>
    </p:spTree>
    <p:extLst>
      <p:ext uri="{BB962C8B-B14F-4D97-AF65-F5344CB8AC3E}">
        <p14:creationId xmlns:p14="http://schemas.microsoft.com/office/powerpoint/2010/main" val="2827534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C7C2B2-6F45-47C1-9B38-62FA3859E38D}" type="slidenum">
              <a:rPr lang="en-US" smtClean="0"/>
              <a:t>18</a:t>
            </a:fld>
            <a:endParaRPr lang="en-US"/>
          </a:p>
        </p:txBody>
      </p:sp>
    </p:spTree>
    <p:extLst>
      <p:ext uri="{BB962C8B-B14F-4D97-AF65-F5344CB8AC3E}">
        <p14:creationId xmlns:p14="http://schemas.microsoft.com/office/powerpoint/2010/main" val="40477407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C7C2B2-6F45-47C1-9B38-62FA3859E38D}" type="slidenum">
              <a:rPr lang="en-US" smtClean="0"/>
              <a:t>19</a:t>
            </a:fld>
            <a:endParaRPr lang="en-US"/>
          </a:p>
        </p:txBody>
      </p:sp>
    </p:spTree>
    <p:extLst>
      <p:ext uri="{BB962C8B-B14F-4D97-AF65-F5344CB8AC3E}">
        <p14:creationId xmlns:p14="http://schemas.microsoft.com/office/powerpoint/2010/main" val="30845196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C7C2B2-6F45-47C1-9B38-62FA3859E38D}" type="slidenum">
              <a:rPr lang="en-US" smtClean="0"/>
              <a:t>20</a:t>
            </a:fld>
            <a:endParaRPr lang="en-US"/>
          </a:p>
        </p:txBody>
      </p:sp>
    </p:spTree>
    <p:extLst>
      <p:ext uri="{BB962C8B-B14F-4D97-AF65-F5344CB8AC3E}">
        <p14:creationId xmlns:p14="http://schemas.microsoft.com/office/powerpoint/2010/main" val="15882805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C7C2B2-6F45-47C1-9B38-62FA3859E38D}" type="slidenum">
              <a:rPr lang="en-US" smtClean="0"/>
              <a:t>21</a:t>
            </a:fld>
            <a:endParaRPr lang="en-US"/>
          </a:p>
        </p:txBody>
      </p:sp>
    </p:spTree>
    <p:extLst>
      <p:ext uri="{BB962C8B-B14F-4D97-AF65-F5344CB8AC3E}">
        <p14:creationId xmlns:p14="http://schemas.microsoft.com/office/powerpoint/2010/main" val="18528628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C7C2B2-6F45-47C1-9B38-62FA3859E38D}" type="slidenum">
              <a:rPr lang="en-US" smtClean="0"/>
              <a:t>22</a:t>
            </a:fld>
            <a:endParaRPr lang="en-US"/>
          </a:p>
        </p:txBody>
      </p:sp>
    </p:spTree>
    <p:extLst>
      <p:ext uri="{BB962C8B-B14F-4D97-AF65-F5344CB8AC3E}">
        <p14:creationId xmlns:p14="http://schemas.microsoft.com/office/powerpoint/2010/main" val="2246379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C7C2B2-6F45-47C1-9B38-62FA3859E38D}" type="slidenum">
              <a:rPr lang="en-US" smtClean="0"/>
              <a:t>4</a:t>
            </a:fld>
            <a:endParaRPr lang="en-US"/>
          </a:p>
        </p:txBody>
      </p:sp>
    </p:spTree>
    <p:extLst>
      <p:ext uri="{BB962C8B-B14F-4D97-AF65-F5344CB8AC3E}">
        <p14:creationId xmlns:p14="http://schemas.microsoft.com/office/powerpoint/2010/main" val="20988419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C7C2B2-6F45-47C1-9B38-62FA3859E38D}" type="slidenum">
              <a:rPr lang="en-US" smtClean="0"/>
              <a:t>23</a:t>
            </a:fld>
            <a:endParaRPr lang="en-US"/>
          </a:p>
        </p:txBody>
      </p:sp>
    </p:spTree>
    <p:extLst>
      <p:ext uri="{BB962C8B-B14F-4D97-AF65-F5344CB8AC3E}">
        <p14:creationId xmlns:p14="http://schemas.microsoft.com/office/powerpoint/2010/main" val="18816764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C7C2B2-6F45-47C1-9B38-62FA3859E38D}" type="slidenum">
              <a:rPr lang="en-US" smtClean="0"/>
              <a:t>24</a:t>
            </a:fld>
            <a:endParaRPr lang="en-US"/>
          </a:p>
        </p:txBody>
      </p:sp>
    </p:spTree>
    <p:extLst>
      <p:ext uri="{BB962C8B-B14F-4D97-AF65-F5344CB8AC3E}">
        <p14:creationId xmlns:p14="http://schemas.microsoft.com/office/powerpoint/2010/main" val="6117765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C7C2B2-6F45-47C1-9B38-62FA3859E38D}" type="slidenum">
              <a:rPr lang="en-US" smtClean="0"/>
              <a:t>25</a:t>
            </a:fld>
            <a:endParaRPr lang="en-US"/>
          </a:p>
        </p:txBody>
      </p:sp>
    </p:spTree>
    <p:extLst>
      <p:ext uri="{BB962C8B-B14F-4D97-AF65-F5344CB8AC3E}">
        <p14:creationId xmlns:p14="http://schemas.microsoft.com/office/powerpoint/2010/main" val="20198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C7C2B2-6F45-47C1-9B38-62FA3859E38D}" type="slidenum">
              <a:rPr lang="en-US" smtClean="0"/>
              <a:t>26</a:t>
            </a:fld>
            <a:endParaRPr lang="en-US"/>
          </a:p>
        </p:txBody>
      </p:sp>
    </p:spTree>
    <p:extLst>
      <p:ext uri="{BB962C8B-B14F-4D97-AF65-F5344CB8AC3E}">
        <p14:creationId xmlns:p14="http://schemas.microsoft.com/office/powerpoint/2010/main" val="7776718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C7C2B2-6F45-47C1-9B38-62FA3859E38D}" type="slidenum">
              <a:rPr lang="en-US" smtClean="0"/>
              <a:t>27</a:t>
            </a:fld>
            <a:endParaRPr lang="en-US"/>
          </a:p>
        </p:txBody>
      </p:sp>
    </p:spTree>
    <p:extLst>
      <p:ext uri="{BB962C8B-B14F-4D97-AF65-F5344CB8AC3E}">
        <p14:creationId xmlns:p14="http://schemas.microsoft.com/office/powerpoint/2010/main" val="37675523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C7C2B2-6F45-47C1-9B38-62FA3859E38D}" type="slidenum">
              <a:rPr lang="en-US" smtClean="0"/>
              <a:t>28</a:t>
            </a:fld>
            <a:endParaRPr lang="en-US"/>
          </a:p>
        </p:txBody>
      </p:sp>
    </p:spTree>
    <p:extLst>
      <p:ext uri="{BB962C8B-B14F-4D97-AF65-F5344CB8AC3E}">
        <p14:creationId xmlns:p14="http://schemas.microsoft.com/office/powerpoint/2010/main" val="140239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C7C2B2-6F45-47C1-9B38-62FA3859E38D}" type="slidenum">
              <a:rPr lang="en-US" smtClean="0"/>
              <a:t>5</a:t>
            </a:fld>
            <a:endParaRPr lang="en-US"/>
          </a:p>
        </p:txBody>
      </p:sp>
    </p:spTree>
    <p:extLst>
      <p:ext uri="{BB962C8B-B14F-4D97-AF65-F5344CB8AC3E}">
        <p14:creationId xmlns:p14="http://schemas.microsoft.com/office/powerpoint/2010/main" val="1624480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C7C2B2-6F45-47C1-9B38-62FA3859E38D}" type="slidenum">
              <a:rPr lang="en-US" smtClean="0"/>
              <a:t>7</a:t>
            </a:fld>
            <a:endParaRPr lang="en-US"/>
          </a:p>
        </p:txBody>
      </p:sp>
    </p:spTree>
    <p:extLst>
      <p:ext uri="{BB962C8B-B14F-4D97-AF65-F5344CB8AC3E}">
        <p14:creationId xmlns:p14="http://schemas.microsoft.com/office/powerpoint/2010/main" val="1215789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C7C2B2-6F45-47C1-9B38-62FA3859E38D}" type="slidenum">
              <a:rPr lang="en-US" smtClean="0"/>
              <a:t>8</a:t>
            </a:fld>
            <a:endParaRPr lang="en-US"/>
          </a:p>
        </p:txBody>
      </p:sp>
    </p:spTree>
    <p:extLst>
      <p:ext uri="{BB962C8B-B14F-4D97-AF65-F5344CB8AC3E}">
        <p14:creationId xmlns:p14="http://schemas.microsoft.com/office/powerpoint/2010/main" val="2678879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C7C2B2-6F45-47C1-9B38-62FA3859E38D}" type="slidenum">
              <a:rPr lang="en-US" smtClean="0"/>
              <a:t>9</a:t>
            </a:fld>
            <a:endParaRPr lang="en-US"/>
          </a:p>
        </p:txBody>
      </p:sp>
    </p:spTree>
    <p:extLst>
      <p:ext uri="{BB962C8B-B14F-4D97-AF65-F5344CB8AC3E}">
        <p14:creationId xmlns:p14="http://schemas.microsoft.com/office/powerpoint/2010/main" val="3980245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C7C2B2-6F45-47C1-9B38-62FA3859E38D}" type="slidenum">
              <a:rPr lang="en-US" smtClean="0"/>
              <a:t>10</a:t>
            </a:fld>
            <a:endParaRPr lang="en-US"/>
          </a:p>
        </p:txBody>
      </p:sp>
    </p:spTree>
    <p:extLst>
      <p:ext uri="{BB962C8B-B14F-4D97-AF65-F5344CB8AC3E}">
        <p14:creationId xmlns:p14="http://schemas.microsoft.com/office/powerpoint/2010/main" val="3343684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C7C2B2-6F45-47C1-9B38-62FA3859E38D}" type="slidenum">
              <a:rPr lang="en-US" smtClean="0"/>
              <a:t>11</a:t>
            </a:fld>
            <a:endParaRPr lang="en-US"/>
          </a:p>
        </p:txBody>
      </p:sp>
    </p:spTree>
    <p:extLst>
      <p:ext uri="{BB962C8B-B14F-4D97-AF65-F5344CB8AC3E}">
        <p14:creationId xmlns:p14="http://schemas.microsoft.com/office/powerpoint/2010/main" val="73966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C7C2B2-6F45-47C1-9B38-62FA3859E38D}" type="slidenum">
              <a:rPr lang="en-US" smtClean="0"/>
              <a:t>12</a:t>
            </a:fld>
            <a:endParaRPr lang="en-US"/>
          </a:p>
        </p:txBody>
      </p:sp>
    </p:spTree>
    <p:extLst>
      <p:ext uri="{BB962C8B-B14F-4D97-AF65-F5344CB8AC3E}">
        <p14:creationId xmlns:p14="http://schemas.microsoft.com/office/powerpoint/2010/main" val="3718547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81DEE1E-4665-4A07-87CE-9E927ED9282E}"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20822D-9E72-47C5-BE63-49C292B8DD21}" type="slidenum">
              <a:rPr lang="en-US" smtClean="0"/>
              <a:t>‹#›</a:t>
            </a:fld>
            <a:endParaRPr lang="en-US"/>
          </a:p>
        </p:txBody>
      </p:sp>
    </p:spTree>
    <p:extLst>
      <p:ext uri="{BB962C8B-B14F-4D97-AF65-F5344CB8AC3E}">
        <p14:creationId xmlns:p14="http://schemas.microsoft.com/office/powerpoint/2010/main" val="1568775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1DEE1E-4665-4A07-87CE-9E927ED9282E}"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20822D-9E72-47C5-BE63-49C292B8DD21}" type="slidenum">
              <a:rPr lang="en-US" smtClean="0"/>
              <a:t>‹#›</a:t>
            </a:fld>
            <a:endParaRPr lang="en-US"/>
          </a:p>
        </p:txBody>
      </p:sp>
    </p:spTree>
    <p:extLst>
      <p:ext uri="{BB962C8B-B14F-4D97-AF65-F5344CB8AC3E}">
        <p14:creationId xmlns:p14="http://schemas.microsoft.com/office/powerpoint/2010/main" val="1542331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1DEE1E-4665-4A07-87CE-9E927ED9282E}"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20822D-9E72-47C5-BE63-49C292B8DD21}" type="slidenum">
              <a:rPr lang="en-US" smtClean="0"/>
              <a:t>‹#›</a:t>
            </a:fld>
            <a:endParaRPr lang="en-US"/>
          </a:p>
        </p:txBody>
      </p:sp>
    </p:spTree>
    <p:extLst>
      <p:ext uri="{BB962C8B-B14F-4D97-AF65-F5344CB8AC3E}">
        <p14:creationId xmlns:p14="http://schemas.microsoft.com/office/powerpoint/2010/main" val="1753648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1DEE1E-4665-4A07-87CE-9E927ED9282E}"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20822D-9E72-47C5-BE63-49C292B8DD21}" type="slidenum">
              <a:rPr lang="en-US" smtClean="0"/>
              <a:t>‹#›</a:t>
            </a:fld>
            <a:endParaRPr lang="en-US"/>
          </a:p>
        </p:txBody>
      </p:sp>
    </p:spTree>
    <p:extLst>
      <p:ext uri="{BB962C8B-B14F-4D97-AF65-F5344CB8AC3E}">
        <p14:creationId xmlns:p14="http://schemas.microsoft.com/office/powerpoint/2010/main" val="3240637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81DEE1E-4665-4A07-87CE-9E927ED9282E}"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20822D-9E72-47C5-BE63-49C292B8DD21}" type="slidenum">
              <a:rPr lang="en-US" smtClean="0"/>
              <a:t>‹#›</a:t>
            </a:fld>
            <a:endParaRPr lang="en-US"/>
          </a:p>
        </p:txBody>
      </p:sp>
    </p:spTree>
    <p:extLst>
      <p:ext uri="{BB962C8B-B14F-4D97-AF65-F5344CB8AC3E}">
        <p14:creationId xmlns:p14="http://schemas.microsoft.com/office/powerpoint/2010/main" val="677127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81DEE1E-4665-4A07-87CE-9E927ED9282E}" type="datetimeFigureOut">
              <a:rPr lang="en-US" smtClean="0"/>
              <a:t>1/26/2022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20822D-9E72-47C5-BE63-49C292B8DD21}" type="slidenum">
              <a:rPr lang="en-US" smtClean="0"/>
              <a:t>‹#›</a:t>
            </a:fld>
            <a:endParaRPr lang="en-US"/>
          </a:p>
        </p:txBody>
      </p:sp>
    </p:spTree>
    <p:extLst>
      <p:ext uri="{BB962C8B-B14F-4D97-AF65-F5344CB8AC3E}">
        <p14:creationId xmlns:p14="http://schemas.microsoft.com/office/powerpoint/2010/main" val="3566955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81DEE1E-4665-4A07-87CE-9E927ED9282E}" type="datetimeFigureOut">
              <a:rPr lang="en-US" smtClean="0"/>
              <a:t>1/26/2022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20822D-9E72-47C5-BE63-49C292B8DD21}" type="slidenum">
              <a:rPr lang="en-US" smtClean="0"/>
              <a:t>‹#›</a:t>
            </a:fld>
            <a:endParaRPr lang="en-US"/>
          </a:p>
        </p:txBody>
      </p:sp>
    </p:spTree>
    <p:extLst>
      <p:ext uri="{BB962C8B-B14F-4D97-AF65-F5344CB8AC3E}">
        <p14:creationId xmlns:p14="http://schemas.microsoft.com/office/powerpoint/2010/main" val="173200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1DEE1E-4665-4A07-87CE-9E927ED9282E}" type="datetimeFigureOut">
              <a:rPr lang="en-US" smtClean="0"/>
              <a:t>1/26/2022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20822D-9E72-47C5-BE63-49C292B8DD21}" type="slidenum">
              <a:rPr lang="en-US" smtClean="0"/>
              <a:t>‹#›</a:t>
            </a:fld>
            <a:endParaRPr lang="en-US"/>
          </a:p>
        </p:txBody>
      </p:sp>
    </p:spTree>
    <p:extLst>
      <p:ext uri="{BB962C8B-B14F-4D97-AF65-F5344CB8AC3E}">
        <p14:creationId xmlns:p14="http://schemas.microsoft.com/office/powerpoint/2010/main" val="3254862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1DEE1E-4665-4A07-87CE-9E927ED9282E}" type="datetimeFigureOut">
              <a:rPr lang="en-US" smtClean="0"/>
              <a:t>1/26/2022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20822D-9E72-47C5-BE63-49C292B8DD21}" type="slidenum">
              <a:rPr lang="en-US" smtClean="0"/>
              <a:t>‹#›</a:t>
            </a:fld>
            <a:endParaRPr lang="en-US"/>
          </a:p>
        </p:txBody>
      </p:sp>
    </p:spTree>
    <p:extLst>
      <p:ext uri="{BB962C8B-B14F-4D97-AF65-F5344CB8AC3E}">
        <p14:creationId xmlns:p14="http://schemas.microsoft.com/office/powerpoint/2010/main" val="3913871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81DEE1E-4665-4A07-87CE-9E927ED9282E}" type="datetimeFigureOut">
              <a:rPr lang="en-US" smtClean="0"/>
              <a:t>1/26/2022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20822D-9E72-47C5-BE63-49C292B8DD21}" type="slidenum">
              <a:rPr lang="en-US" smtClean="0"/>
              <a:t>‹#›</a:t>
            </a:fld>
            <a:endParaRPr lang="en-US"/>
          </a:p>
        </p:txBody>
      </p:sp>
    </p:spTree>
    <p:extLst>
      <p:ext uri="{BB962C8B-B14F-4D97-AF65-F5344CB8AC3E}">
        <p14:creationId xmlns:p14="http://schemas.microsoft.com/office/powerpoint/2010/main" val="2004211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81DEE1E-4665-4A07-87CE-9E927ED9282E}" type="datetimeFigureOut">
              <a:rPr lang="en-US" smtClean="0"/>
              <a:t>1/26/2022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20822D-9E72-47C5-BE63-49C292B8DD21}" type="slidenum">
              <a:rPr lang="en-US" smtClean="0"/>
              <a:t>‹#›</a:t>
            </a:fld>
            <a:endParaRPr lang="en-US"/>
          </a:p>
        </p:txBody>
      </p:sp>
    </p:spTree>
    <p:extLst>
      <p:ext uri="{BB962C8B-B14F-4D97-AF65-F5344CB8AC3E}">
        <p14:creationId xmlns:p14="http://schemas.microsoft.com/office/powerpoint/2010/main" val="210198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1DEE1E-4665-4A07-87CE-9E927ED9282E}" type="datetimeFigureOut">
              <a:rPr lang="en-US" smtClean="0"/>
              <a:t>1/26/2022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20822D-9E72-47C5-BE63-49C292B8DD21}" type="slidenum">
              <a:rPr lang="en-US" smtClean="0"/>
              <a:t>‹#›</a:t>
            </a:fld>
            <a:endParaRPr lang="en-US"/>
          </a:p>
        </p:txBody>
      </p:sp>
    </p:spTree>
    <p:extLst>
      <p:ext uri="{BB962C8B-B14F-4D97-AF65-F5344CB8AC3E}">
        <p14:creationId xmlns:p14="http://schemas.microsoft.com/office/powerpoint/2010/main" val="2701390247"/>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1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chart" Target="../charts/chart9.xml"/></Relationships>
</file>

<file path=ppt/slides/_rels/slide1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chart" Target="../charts/chart1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chart" Target="../charts/chart13.xml"/></Relationships>
</file>

<file path=ppt/slides/_rels/slide21.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chart" Target="../charts/char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00175" y="2150606"/>
            <a:ext cx="9144000" cy="2387600"/>
          </a:xfrm>
        </p:spPr>
        <p:txBody>
          <a:bodyPr>
            <a:normAutofit/>
          </a:bodyPr>
          <a:lstStyle/>
          <a:p>
            <a:r>
              <a:rPr lang="en-US" dirty="0">
                <a:solidFill>
                  <a:srgbClr val="151F6D"/>
                </a:solidFill>
                <a:latin typeface="Myriad Pro" panose="020B0503030403020204" pitchFamily="34" charset="0"/>
              </a:rPr>
              <a:t>Superintendent’s Proposed Budget</a:t>
            </a:r>
            <a:br>
              <a:rPr lang="en-US" dirty="0">
                <a:solidFill>
                  <a:srgbClr val="151F6D"/>
                </a:solidFill>
                <a:latin typeface="Myriad Pro" panose="020B0503030403020204" pitchFamily="34" charset="0"/>
              </a:rPr>
            </a:br>
            <a:r>
              <a:rPr lang="en-US" dirty="0">
                <a:solidFill>
                  <a:srgbClr val="151F6D"/>
                </a:solidFill>
                <a:latin typeface="Myriad Pro" panose="020B0503030403020204" pitchFamily="34" charset="0"/>
              </a:rPr>
              <a:t>2022-2023</a:t>
            </a:r>
          </a:p>
        </p:txBody>
      </p:sp>
      <p:pic>
        <p:nvPicPr>
          <p:cNvPr id="9" name="Picture 8"/>
          <p:cNvPicPr/>
          <p:nvPr/>
        </p:nvPicPr>
        <p:blipFill>
          <a:blip r:embed="rId3"/>
          <a:stretch>
            <a:fillRect/>
          </a:stretch>
        </p:blipFill>
        <p:spPr>
          <a:xfrm>
            <a:off x="4010025" y="239396"/>
            <a:ext cx="3924300" cy="1576070"/>
          </a:xfrm>
          <a:prstGeom prst="rect">
            <a:avLst/>
          </a:prstGeom>
          <a:solidFill>
            <a:schemeClr val="accent6">
              <a:lumMod val="20000"/>
              <a:lumOff val="80000"/>
            </a:schemeClr>
          </a:solidFill>
          <a:ln>
            <a:noFill/>
          </a:ln>
        </p:spPr>
        <p:style>
          <a:lnRef idx="0">
            <a:scrgbClr r="0" g="0" b="0"/>
          </a:lnRef>
          <a:fillRef idx="0">
            <a:scrgbClr r="0" g="0" b="0"/>
          </a:fillRef>
          <a:effectRef idx="0">
            <a:scrgbClr r="0" g="0" b="0"/>
          </a:effectRef>
          <a:fontRef idx="minor">
            <a:schemeClr val="lt1"/>
          </a:fontRef>
        </p:style>
      </p:pic>
      <p:pic>
        <p:nvPicPr>
          <p:cNvPr id="1026" name="Picture 2" descr="mms-bann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873346"/>
            <a:ext cx="4175760" cy="1985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v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34325" y="4873346"/>
            <a:ext cx="4257676" cy="1984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31996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152400"/>
            <a:ext cx="8229600" cy="990600"/>
          </a:xfrm>
        </p:spPr>
        <p:txBody>
          <a:bodyPr/>
          <a:lstStyle/>
          <a:p>
            <a:pPr algn="ctr"/>
            <a:r>
              <a:rPr lang="en-US" b="1" dirty="0">
                <a:solidFill>
                  <a:srgbClr val="002060"/>
                </a:solidFill>
                <a:latin typeface="Footlight MT Light" panose="0204060206030A020304" pitchFamily="18" charset="0"/>
              </a:rPr>
              <a:t>Proposed Budget 2022-2023</a:t>
            </a:r>
          </a:p>
        </p:txBody>
      </p:sp>
      <p:sp>
        <p:nvSpPr>
          <p:cNvPr id="10" name="TextBox 9"/>
          <p:cNvSpPr txBox="1"/>
          <p:nvPr/>
        </p:nvSpPr>
        <p:spPr>
          <a:xfrm>
            <a:off x="914400" y="4797083"/>
            <a:ext cx="4501662" cy="1077218"/>
          </a:xfrm>
          <a:prstGeom prst="rect">
            <a:avLst/>
          </a:prstGeom>
          <a:noFill/>
        </p:spPr>
        <p:txBody>
          <a:bodyPr wrap="square" rtlCol="0">
            <a:spAutoFit/>
          </a:bodyPr>
          <a:lstStyle/>
          <a:p>
            <a:r>
              <a:rPr lang="en-US" sz="1600" b="1" dirty="0"/>
              <a:t>2022-23 Proposed     	 $24,260,760</a:t>
            </a:r>
          </a:p>
          <a:p>
            <a:r>
              <a:rPr lang="en-US" sz="1600" b="1" dirty="0"/>
              <a:t>2021-22 Budget	 $24,006,080</a:t>
            </a:r>
          </a:p>
          <a:p>
            <a:r>
              <a:rPr lang="en-US" sz="1600" b="1" dirty="0"/>
              <a:t>Increase		$     254,680</a:t>
            </a:r>
          </a:p>
          <a:p>
            <a:r>
              <a:rPr lang="en-US" sz="1600" b="1" dirty="0"/>
              <a:t>% Increase           	          1.06%</a:t>
            </a:r>
          </a:p>
        </p:txBody>
      </p:sp>
      <p:sp>
        <p:nvSpPr>
          <p:cNvPr id="11" name="TextBox 10"/>
          <p:cNvSpPr txBox="1"/>
          <p:nvPr/>
        </p:nvSpPr>
        <p:spPr>
          <a:xfrm>
            <a:off x="5613260" y="964474"/>
            <a:ext cx="6406944" cy="5909310"/>
          </a:xfrm>
          <a:prstGeom prst="rect">
            <a:avLst/>
          </a:prstGeom>
          <a:noFill/>
        </p:spPr>
        <p:txBody>
          <a:bodyPr wrap="square" rtlCol="0">
            <a:spAutoFit/>
          </a:bodyPr>
          <a:lstStyle/>
          <a:p>
            <a:pPr marL="109728">
              <a:spcBef>
                <a:spcPts val="400"/>
              </a:spcBef>
              <a:buClr>
                <a:schemeClr val="accent1"/>
              </a:buClr>
              <a:buSzPct val="68000"/>
            </a:pPr>
            <a:endParaRPr lang="en-US" dirty="0">
              <a:latin typeface="Tahoma" panose="020B0604030504040204" pitchFamily="34" charset="0"/>
              <a:ea typeface="Tahoma" panose="020B0604030504040204" pitchFamily="34" charset="0"/>
              <a:cs typeface="Tahoma" panose="020B0604030504040204" pitchFamily="34" charset="0"/>
            </a:endParaRPr>
          </a:p>
          <a:p>
            <a:pPr marL="109728" algn="ctr">
              <a:spcBef>
                <a:spcPts val="400"/>
              </a:spcBef>
              <a:buClr>
                <a:schemeClr val="accent1"/>
              </a:buClr>
              <a:buSzPct val="68000"/>
            </a:pPr>
            <a:r>
              <a:rPr lang="en-US" sz="2800" dirty="0">
                <a:latin typeface="Tahoma" panose="020B0604030504040204" pitchFamily="34" charset="0"/>
                <a:ea typeface="Tahoma" panose="020B0604030504040204" pitchFamily="34" charset="0"/>
                <a:cs typeface="Tahoma" panose="020B0604030504040204" pitchFamily="34" charset="0"/>
              </a:rPr>
              <a:t>Major Cost Drivers</a:t>
            </a:r>
          </a:p>
          <a:p>
            <a:pPr marL="109728" algn="ctr">
              <a:spcBef>
                <a:spcPts val="400"/>
              </a:spcBef>
              <a:buClr>
                <a:schemeClr val="accent1"/>
              </a:buClr>
              <a:buSzPct val="68000"/>
            </a:pPr>
            <a:r>
              <a:rPr lang="en-US" sz="2400" dirty="0">
                <a:latin typeface="Tahoma" panose="020B0604030504040204" pitchFamily="34" charset="0"/>
                <a:ea typeface="Tahoma" panose="020B0604030504040204" pitchFamily="34" charset="0"/>
                <a:cs typeface="Tahoma" panose="020B0604030504040204" pitchFamily="34" charset="0"/>
              </a:rPr>
              <a:t>Increases and Reductions</a:t>
            </a:r>
            <a:r>
              <a:rPr lang="en-US" sz="2800" dirty="0">
                <a:latin typeface="Tahoma" panose="020B0604030504040204" pitchFamily="34" charset="0"/>
                <a:ea typeface="Tahoma" panose="020B0604030504040204" pitchFamily="34" charset="0"/>
                <a:cs typeface="Tahoma" panose="020B0604030504040204" pitchFamily="34" charset="0"/>
              </a:rPr>
              <a:t>:</a:t>
            </a:r>
          </a:p>
          <a:p>
            <a:pPr marL="109728">
              <a:spcBef>
                <a:spcPts val="400"/>
              </a:spcBef>
              <a:buClr>
                <a:schemeClr val="accent1"/>
              </a:buClr>
              <a:buSzPct val="68000"/>
            </a:pPr>
            <a:endParaRPr lang="en-US" dirty="0">
              <a:latin typeface="Tahoma" panose="020B0604030504040204" pitchFamily="34" charset="0"/>
              <a:ea typeface="Tahoma" panose="020B0604030504040204" pitchFamily="34" charset="0"/>
              <a:cs typeface="Tahoma" panose="020B0604030504040204" pitchFamily="34" charset="0"/>
            </a:endParaRPr>
          </a:p>
          <a:p>
            <a:pPr marL="452628" indent="-342900">
              <a:spcBef>
                <a:spcPts val="400"/>
              </a:spcBef>
              <a:buSzPct val="100000"/>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Obligated Salary Increases - $58,790 </a:t>
            </a:r>
            <a:endParaRPr lang="en-US" dirty="0">
              <a:highlight>
                <a:srgbClr val="FFFF00"/>
              </a:highlight>
              <a:latin typeface="Tahoma" panose="020B0604030504040204" pitchFamily="34" charset="0"/>
              <a:ea typeface="Tahoma" panose="020B0604030504040204" pitchFamily="34" charset="0"/>
              <a:cs typeface="Tahoma" panose="020B0604030504040204" pitchFamily="34" charset="0"/>
            </a:endParaRPr>
          </a:p>
          <a:p>
            <a:pPr marL="452628" indent="-342900">
              <a:spcBef>
                <a:spcPts val="400"/>
              </a:spcBef>
              <a:buSzPct val="100000"/>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Employee Benefits (Health Ins./MERS)</a:t>
            </a:r>
            <a:r>
              <a:rPr lang="en-US" dirty="0"/>
              <a:t> - </a:t>
            </a:r>
            <a:r>
              <a:rPr lang="en-US" dirty="0">
                <a:latin typeface="Tahoma" panose="020B0604030504040204" pitchFamily="34" charset="0"/>
                <a:ea typeface="Tahoma" panose="020B0604030504040204" pitchFamily="34" charset="0"/>
                <a:cs typeface="Tahoma" panose="020B0604030504040204" pitchFamily="34" charset="0"/>
              </a:rPr>
              <a:t>$234,950</a:t>
            </a:r>
            <a:endParaRPr lang="en-US" dirty="0">
              <a:highlight>
                <a:srgbClr val="FFFF00"/>
              </a:highlight>
              <a:latin typeface="Tahoma" panose="020B0604030504040204" pitchFamily="34" charset="0"/>
              <a:ea typeface="Tahoma" panose="020B0604030504040204" pitchFamily="34" charset="0"/>
              <a:cs typeface="Tahoma" panose="020B0604030504040204" pitchFamily="34" charset="0"/>
            </a:endParaRPr>
          </a:p>
          <a:p>
            <a:pPr marL="452628" indent="-342900">
              <a:spcBef>
                <a:spcPts val="400"/>
              </a:spcBef>
              <a:buSzPct val="100000"/>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Transportation – Contract Increase, Special Education Increase, and MES Needs- $134,200</a:t>
            </a:r>
          </a:p>
          <a:p>
            <a:pPr marL="452628" indent="-342900">
              <a:spcBef>
                <a:spcPts val="400"/>
              </a:spcBef>
              <a:buSzPct val="100000"/>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Outplacement Tuition – $175,000</a:t>
            </a:r>
          </a:p>
          <a:p>
            <a:pPr marL="452628" indent="-342900">
              <a:spcBef>
                <a:spcPts val="400"/>
              </a:spcBef>
              <a:buSzPct val="100000"/>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Shared Custodial Supervisor Position - $33,536</a:t>
            </a:r>
          </a:p>
          <a:p>
            <a:pPr marL="452628" indent="-342900">
              <a:spcBef>
                <a:spcPts val="400"/>
              </a:spcBef>
              <a:buSzPct val="100000"/>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Net Reductions in Staffing MES – ($884,567)</a:t>
            </a:r>
          </a:p>
          <a:p>
            <a:pPr marL="452628" indent="-342900">
              <a:spcBef>
                <a:spcPts val="400"/>
              </a:spcBef>
              <a:buSzPct val="100000"/>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Energy Savings – ($199,020)</a:t>
            </a:r>
          </a:p>
          <a:p>
            <a:pPr marL="452628" indent="-342900">
              <a:spcBef>
                <a:spcPts val="400"/>
              </a:spcBef>
              <a:buSzPct val="100000"/>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Building Operations – ($68,750)</a:t>
            </a:r>
          </a:p>
          <a:p>
            <a:pPr marL="452628" indent="-342900">
              <a:spcBef>
                <a:spcPts val="400"/>
              </a:spcBef>
              <a:buSzPct val="100000"/>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Magnet School Tuition – ($35,000)</a:t>
            </a:r>
          </a:p>
          <a:p>
            <a:pPr marL="109728">
              <a:spcBef>
                <a:spcPts val="400"/>
              </a:spcBef>
              <a:buSzPct val="100000"/>
            </a:pPr>
            <a:r>
              <a:rPr lang="en-US" sz="1600" dirty="0">
                <a:latin typeface="Tahoma" panose="020B0604030504040204" pitchFamily="34" charset="0"/>
                <a:ea typeface="Tahoma" panose="020B0604030504040204" pitchFamily="34" charset="0"/>
                <a:cs typeface="Tahoma" panose="020B0604030504040204" pitchFamily="34" charset="0"/>
              </a:rPr>
              <a:t> </a:t>
            </a:r>
            <a:endParaRPr lang="en-US" sz="2400" dirty="0">
              <a:latin typeface="Tahoma" panose="020B0604030504040204" pitchFamily="34" charset="0"/>
              <a:ea typeface="Tahoma" panose="020B0604030504040204" pitchFamily="34" charset="0"/>
              <a:cs typeface="Tahoma" panose="020B0604030504040204" pitchFamily="34" charset="0"/>
            </a:endParaRPr>
          </a:p>
          <a:p>
            <a:pPr marL="109728">
              <a:spcBef>
                <a:spcPts val="400"/>
              </a:spcBef>
              <a:buSzPct val="100000"/>
            </a:pPr>
            <a:endParaRPr lang="en-US" sz="2400" dirty="0">
              <a:latin typeface="Tahoma" panose="020B0604030504040204" pitchFamily="34" charset="0"/>
              <a:ea typeface="Tahoma" panose="020B0604030504040204" pitchFamily="34" charset="0"/>
              <a:cs typeface="Tahoma" panose="020B0604030504040204" pitchFamily="34" charset="0"/>
            </a:endParaRPr>
          </a:p>
          <a:p>
            <a:pPr marL="109728">
              <a:spcBef>
                <a:spcPts val="400"/>
              </a:spcBef>
              <a:buSzPct val="100000"/>
            </a:pPr>
            <a:endParaRPr lang="en-US" sz="1600" dirty="0">
              <a:latin typeface="Tahoma" panose="020B0604030504040204" pitchFamily="34" charset="0"/>
              <a:ea typeface="Tahoma" panose="020B0604030504040204" pitchFamily="34" charset="0"/>
              <a:cs typeface="Tahoma" panose="020B0604030504040204" pitchFamily="34" charset="0"/>
            </a:endParaRPr>
          </a:p>
        </p:txBody>
      </p:sp>
      <p:cxnSp>
        <p:nvCxnSpPr>
          <p:cNvPr id="4" name="Straight Connector 3"/>
          <p:cNvCxnSpPr/>
          <p:nvPr/>
        </p:nvCxnSpPr>
        <p:spPr>
          <a:xfrm>
            <a:off x="653143" y="964474"/>
            <a:ext cx="10659291"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graphicFrame>
        <p:nvGraphicFramePr>
          <p:cNvPr id="8" name="Chart 7"/>
          <p:cNvGraphicFramePr>
            <a:graphicFrameLocks/>
          </p:cNvGraphicFramePr>
          <p:nvPr/>
        </p:nvGraphicFramePr>
        <p:xfrm>
          <a:off x="502921" y="1285272"/>
          <a:ext cx="5425440" cy="351181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p:nvPr/>
        </p:nvGraphicFramePr>
        <p:xfrm>
          <a:off x="-228600" y="1143000"/>
          <a:ext cx="6400800" cy="35166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hart 11"/>
          <p:cNvGraphicFramePr>
            <a:graphicFrameLocks/>
          </p:cNvGraphicFramePr>
          <p:nvPr/>
        </p:nvGraphicFramePr>
        <p:xfrm>
          <a:off x="335873" y="1450731"/>
          <a:ext cx="5282417" cy="32089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Chart 12"/>
          <p:cNvGraphicFramePr>
            <a:graphicFrameLocks/>
          </p:cNvGraphicFramePr>
          <p:nvPr/>
        </p:nvGraphicFramePr>
        <p:xfrm>
          <a:off x="335873" y="1659468"/>
          <a:ext cx="5352751" cy="3070794"/>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131607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2060"/>
                </a:solidFill>
                <a:latin typeface="Footlight MT Light" panose="0204060206030A020304" pitchFamily="18" charset="0"/>
              </a:rPr>
              <a:t>Budget History</a:t>
            </a:r>
          </a:p>
        </p:txBody>
      </p:sp>
      <p:graphicFrame>
        <p:nvGraphicFramePr>
          <p:cNvPr id="12" name="Content Placeholder 11"/>
          <p:cNvGraphicFramePr>
            <a:graphicFrameLocks noGrp="1"/>
          </p:cNvGraphicFramePr>
          <p:nvPr>
            <p:ph idx="1"/>
            <p:extLst>
              <p:ext uri="{D42A27DB-BD31-4B8C-83A1-F6EECF244321}">
                <p14:modId xmlns:p14="http://schemas.microsoft.com/office/powerpoint/2010/main" val="2173749230"/>
              </p:ext>
            </p:extLst>
          </p:nvPr>
        </p:nvGraphicFramePr>
        <p:xfrm>
          <a:off x="838200" y="1825625"/>
          <a:ext cx="10515603" cy="4079240"/>
        </p:xfrm>
        <a:graphic>
          <a:graphicData uri="http://schemas.openxmlformats.org/drawingml/2006/table">
            <a:tbl>
              <a:tblPr firstRow="1" bandRow="1">
                <a:tableStyleId>{69CF1AB2-1976-4502-BF36-3FF5EA218861}</a:tableStyleId>
              </a:tblPr>
              <a:tblGrid>
                <a:gridCol w="3505201">
                  <a:extLst>
                    <a:ext uri="{9D8B030D-6E8A-4147-A177-3AD203B41FA5}">
                      <a16:colId xmlns:a16="http://schemas.microsoft.com/office/drawing/2014/main" val="20000"/>
                    </a:ext>
                  </a:extLst>
                </a:gridCol>
                <a:gridCol w="3505201">
                  <a:extLst>
                    <a:ext uri="{9D8B030D-6E8A-4147-A177-3AD203B41FA5}">
                      <a16:colId xmlns:a16="http://schemas.microsoft.com/office/drawing/2014/main" val="20001"/>
                    </a:ext>
                  </a:extLst>
                </a:gridCol>
                <a:gridCol w="3505201">
                  <a:extLst>
                    <a:ext uri="{9D8B030D-6E8A-4147-A177-3AD203B41FA5}">
                      <a16:colId xmlns:a16="http://schemas.microsoft.com/office/drawing/2014/main" val="20002"/>
                    </a:ext>
                  </a:extLst>
                </a:gridCol>
              </a:tblGrid>
              <a:tr h="370840">
                <a:tc>
                  <a:txBody>
                    <a:bodyPr/>
                    <a:lstStyle/>
                    <a:p>
                      <a:pPr algn="ctr"/>
                      <a:r>
                        <a:rPr lang="en-US" sz="1600" b="1" dirty="0">
                          <a:latin typeface="Tahoma" panose="020B0604030504040204" pitchFamily="34" charset="0"/>
                          <a:ea typeface="Tahoma" panose="020B0604030504040204" pitchFamily="34" charset="0"/>
                          <a:cs typeface="Tahoma" panose="020B0604030504040204" pitchFamily="34" charset="0"/>
                        </a:rPr>
                        <a:t>Year</a:t>
                      </a:r>
                    </a:p>
                  </a:txBody>
                  <a:tcPr marL="91441" marR="91441">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600" b="1" dirty="0">
                          <a:latin typeface="Tahoma" panose="020B0604030504040204" pitchFamily="34" charset="0"/>
                          <a:ea typeface="Tahoma" panose="020B0604030504040204" pitchFamily="34" charset="0"/>
                          <a:cs typeface="Tahoma" panose="020B0604030504040204" pitchFamily="34" charset="0"/>
                        </a:rPr>
                        <a:t>Approved Budget</a:t>
                      </a:r>
                    </a:p>
                  </a:txBody>
                  <a:tcPr marL="91441" marR="91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600" b="1" dirty="0">
                          <a:latin typeface="Tahoma" panose="020B0604030504040204" pitchFamily="34" charset="0"/>
                          <a:ea typeface="Tahoma" panose="020B0604030504040204" pitchFamily="34" charset="0"/>
                          <a:cs typeface="Tahoma" panose="020B0604030504040204" pitchFamily="34" charset="0"/>
                        </a:rPr>
                        <a:t>%</a:t>
                      </a:r>
                      <a:r>
                        <a:rPr lang="en-US" sz="1600" b="1" baseline="0" dirty="0">
                          <a:latin typeface="Tahoma" panose="020B0604030504040204" pitchFamily="34" charset="0"/>
                          <a:ea typeface="Tahoma" panose="020B0604030504040204" pitchFamily="34" charset="0"/>
                          <a:cs typeface="Tahoma" panose="020B0604030504040204" pitchFamily="34" charset="0"/>
                        </a:rPr>
                        <a:t> </a:t>
                      </a:r>
                      <a:r>
                        <a:rPr lang="en-US" sz="1600" b="1" baseline="0" dirty="0" err="1">
                          <a:latin typeface="Tahoma" panose="020B0604030504040204" pitchFamily="34" charset="0"/>
                          <a:ea typeface="Tahoma" panose="020B0604030504040204" pitchFamily="34" charset="0"/>
                          <a:cs typeface="Tahoma" panose="020B0604030504040204" pitchFamily="34" charset="0"/>
                        </a:rPr>
                        <a:t>Incr</a:t>
                      </a:r>
                      <a:r>
                        <a:rPr lang="en-US" sz="1600" b="1" baseline="0" dirty="0">
                          <a:latin typeface="Tahoma" panose="020B0604030504040204" pitchFamily="34" charset="0"/>
                          <a:ea typeface="Tahoma" panose="020B0604030504040204" pitchFamily="34" charset="0"/>
                          <a:cs typeface="Tahoma" panose="020B0604030504040204" pitchFamily="34" charset="0"/>
                        </a:rPr>
                        <a:t>/(</a:t>
                      </a:r>
                      <a:r>
                        <a:rPr lang="en-US" sz="1600" b="1" baseline="0" dirty="0" err="1">
                          <a:latin typeface="Tahoma" panose="020B0604030504040204" pitchFamily="34" charset="0"/>
                          <a:ea typeface="Tahoma" panose="020B0604030504040204" pitchFamily="34" charset="0"/>
                          <a:cs typeface="Tahoma" panose="020B0604030504040204" pitchFamily="34" charset="0"/>
                        </a:rPr>
                        <a:t>Decr</a:t>
                      </a:r>
                      <a:r>
                        <a:rPr lang="en-US" sz="1600" b="1" baseline="0" dirty="0">
                          <a:latin typeface="Tahoma" panose="020B0604030504040204" pitchFamily="34" charset="0"/>
                          <a:ea typeface="Tahoma" panose="020B0604030504040204" pitchFamily="34" charset="0"/>
                          <a:cs typeface="Tahoma" panose="020B0604030504040204" pitchFamily="34" charset="0"/>
                        </a:rPr>
                        <a:t>)</a:t>
                      </a:r>
                      <a:endParaRPr lang="en-US" sz="1600" b="1" dirty="0">
                        <a:latin typeface="Tahoma" panose="020B0604030504040204" pitchFamily="34" charset="0"/>
                        <a:ea typeface="Tahoma" panose="020B0604030504040204" pitchFamily="34" charset="0"/>
                        <a:cs typeface="Tahoma" panose="020B0604030504040204" pitchFamily="34" charset="0"/>
                      </a:endParaRPr>
                    </a:p>
                  </a:txBody>
                  <a:tcPr marL="91441" marR="91441">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en-US" sz="1600" b="1" dirty="0">
                          <a:latin typeface="Tahoma" panose="020B0604030504040204" pitchFamily="34" charset="0"/>
                          <a:ea typeface="Tahoma" panose="020B0604030504040204" pitchFamily="34" charset="0"/>
                          <a:cs typeface="Tahoma" panose="020B0604030504040204" pitchFamily="34" charset="0"/>
                        </a:rPr>
                        <a:t>2012-13</a:t>
                      </a:r>
                    </a:p>
                  </a:txBody>
                  <a:tcPr marL="91441" marR="91441">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$20,588,160</a:t>
                      </a:r>
                    </a:p>
                  </a:txBody>
                  <a:tcPr marL="91441" marR="91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0.00%</a:t>
                      </a:r>
                    </a:p>
                  </a:txBody>
                  <a:tcPr marL="91441" marR="91441">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pPr algn="ctr"/>
                      <a:r>
                        <a:rPr lang="en-US" sz="1600" b="1" dirty="0">
                          <a:latin typeface="Tahoma" panose="020B0604030504040204" pitchFamily="34" charset="0"/>
                          <a:ea typeface="Tahoma" panose="020B0604030504040204" pitchFamily="34" charset="0"/>
                          <a:cs typeface="Tahoma" panose="020B0604030504040204" pitchFamily="34" charset="0"/>
                        </a:rPr>
                        <a:t>2013-14</a:t>
                      </a:r>
                    </a:p>
                  </a:txBody>
                  <a:tcPr marL="91441" marR="91441">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$20,688,160</a:t>
                      </a:r>
                    </a:p>
                  </a:txBody>
                  <a:tcPr marL="91441" marR="91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.49%</a:t>
                      </a:r>
                    </a:p>
                  </a:txBody>
                  <a:tcPr marL="91441" marR="91441">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70840">
                <a:tc>
                  <a:txBody>
                    <a:bodyPr/>
                    <a:lstStyle/>
                    <a:p>
                      <a:pPr algn="ctr"/>
                      <a:r>
                        <a:rPr lang="en-US" sz="1600" b="1" dirty="0">
                          <a:latin typeface="Tahoma" panose="020B0604030504040204" pitchFamily="34" charset="0"/>
                          <a:ea typeface="Tahoma" panose="020B0604030504040204" pitchFamily="34" charset="0"/>
                          <a:cs typeface="Tahoma" panose="020B0604030504040204" pitchFamily="34" charset="0"/>
                        </a:rPr>
                        <a:t>2014-15</a:t>
                      </a:r>
                    </a:p>
                  </a:txBody>
                  <a:tcPr marL="91441" marR="91441">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$21,193,884</a:t>
                      </a:r>
                    </a:p>
                  </a:txBody>
                  <a:tcPr marL="91441" marR="91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2.40%</a:t>
                      </a:r>
                    </a:p>
                  </a:txBody>
                  <a:tcPr marL="91441" marR="91441">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70840">
                <a:tc>
                  <a:txBody>
                    <a:bodyPr/>
                    <a:lstStyle/>
                    <a:p>
                      <a:pPr algn="ctr"/>
                      <a:r>
                        <a:rPr lang="en-US" sz="1600" b="1" dirty="0">
                          <a:latin typeface="Tahoma" panose="020B0604030504040204" pitchFamily="34" charset="0"/>
                          <a:ea typeface="Tahoma" panose="020B0604030504040204" pitchFamily="34" charset="0"/>
                          <a:cs typeface="Tahoma" panose="020B0604030504040204" pitchFamily="34" charset="0"/>
                        </a:rPr>
                        <a:t>2015-16</a:t>
                      </a:r>
                    </a:p>
                  </a:txBody>
                  <a:tcPr marL="91441" marR="91441">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$22,022,750</a:t>
                      </a:r>
                    </a:p>
                  </a:txBody>
                  <a:tcPr marL="91441" marR="91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3.90%</a:t>
                      </a:r>
                    </a:p>
                  </a:txBody>
                  <a:tcPr marL="91441" marR="91441">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70840">
                <a:tc>
                  <a:txBody>
                    <a:bodyPr/>
                    <a:lstStyle/>
                    <a:p>
                      <a:pPr algn="ctr"/>
                      <a:r>
                        <a:rPr lang="en-US" sz="1600" b="1" dirty="0">
                          <a:solidFill>
                            <a:srgbClr val="000000"/>
                          </a:solidFill>
                          <a:latin typeface="Tahoma" panose="020B0604030504040204" pitchFamily="34" charset="0"/>
                          <a:ea typeface="Tahoma" panose="020B0604030504040204" pitchFamily="34" charset="0"/>
                          <a:cs typeface="Tahoma" panose="020B0604030504040204" pitchFamily="34" charset="0"/>
                        </a:rPr>
                        <a:t>2016-17</a:t>
                      </a:r>
                    </a:p>
                  </a:txBody>
                  <a:tcPr marL="91441" marR="91441">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$22,980,500</a:t>
                      </a:r>
                    </a:p>
                  </a:txBody>
                  <a:tcPr marL="91441" marR="91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4.35%</a:t>
                      </a:r>
                    </a:p>
                  </a:txBody>
                  <a:tcPr marL="91441" marR="91441">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70840">
                <a:tc>
                  <a:txBody>
                    <a:bodyPr/>
                    <a:lstStyle/>
                    <a:p>
                      <a:pPr algn="ctr"/>
                      <a:r>
                        <a:rPr lang="en-US" sz="1600" b="1" dirty="0">
                          <a:solidFill>
                            <a:srgbClr val="000000"/>
                          </a:solidFill>
                          <a:latin typeface="Tahoma" panose="020B0604030504040204" pitchFamily="34" charset="0"/>
                          <a:ea typeface="Tahoma" panose="020B0604030504040204" pitchFamily="34" charset="0"/>
                          <a:cs typeface="Tahoma" panose="020B0604030504040204" pitchFamily="34" charset="0"/>
                        </a:rPr>
                        <a:t>2017-18</a:t>
                      </a:r>
                    </a:p>
                  </a:txBody>
                  <a:tcPr marL="91441" marR="91441">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$22,460,160</a:t>
                      </a:r>
                    </a:p>
                  </a:txBody>
                  <a:tcPr marL="91441" marR="91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2.09%</a:t>
                      </a:r>
                    </a:p>
                  </a:txBody>
                  <a:tcPr marL="91441" marR="91441">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370840">
                <a:tc>
                  <a:txBody>
                    <a:bodyPr/>
                    <a:lstStyle/>
                    <a:p>
                      <a:pPr algn="ctr"/>
                      <a:r>
                        <a:rPr lang="en-US" sz="1600" b="1" dirty="0">
                          <a:solidFill>
                            <a:srgbClr val="000000"/>
                          </a:solidFill>
                          <a:latin typeface="Tahoma" panose="020B0604030504040204" pitchFamily="34" charset="0"/>
                          <a:ea typeface="Tahoma" panose="020B0604030504040204" pitchFamily="34" charset="0"/>
                          <a:cs typeface="Tahoma" panose="020B0604030504040204" pitchFamily="34" charset="0"/>
                        </a:rPr>
                        <a:t>2018-19</a:t>
                      </a:r>
                    </a:p>
                  </a:txBody>
                  <a:tcPr marL="91441" marR="91441">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$23,460,160</a:t>
                      </a:r>
                    </a:p>
                  </a:txBody>
                  <a:tcPr marL="91441" marR="91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0.00%</a:t>
                      </a:r>
                    </a:p>
                  </a:txBody>
                  <a:tcPr marL="91441" marR="91441">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370840">
                <a:tc>
                  <a:txBody>
                    <a:bodyPr/>
                    <a:lstStyle/>
                    <a:p>
                      <a:pPr algn="ctr"/>
                      <a:r>
                        <a:rPr lang="en-US" sz="1600" b="1" dirty="0">
                          <a:solidFill>
                            <a:srgbClr val="000000"/>
                          </a:solidFill>
                          <a:latin typeface="Tahoma" panose="020B0604030504040204" pitchFamily="34" charset="0"/>
                          <a:ea typeface="Tahoma" panose="020B0604030504040204" pitchFamily="34" charset="0"/>
                          <a:cs typeface="Tahoma" panose="020B0604030504040204" pitchFamily="34" charset="0"/>
                        </a:rPr>
                        <a:t>2019-20</a:t>
                      </a:r>
                    </a:p>
                  </a:txBody>
                  <a:tcPr marL="91441" marR="91441">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$23,637,850</a:t>
                      </a:r>
                    </a:p>
                  </a:txBody>
                  <a:tcPr marL="91441" marR="91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0.80%</a:t>
                      </a:r>
                    </a:p>
                  </a:txBody>
                  <a:tcPr marL="91441" marR="91441">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81365566"/>
                  </a:ext>
                </a:extLst>
              </a:tr>
              <a:tr h="370840">
                <a:tc>
                  <a:txBody>
                    <a:bodyPr/>
                    <a:lstStyle/>
                    <a:p>
                      <a:pPr algn="ctr"/>
                      <a:r>
                        <a:rPr lang="en-US" sz="1600" b="1" dirty="0">
                          <a:solidFill>
                            <a:srgbClr val="000000"/>
                          </a:solidFill>
                          <a:latin typeface="Tahoma" panose="020B0604030504040204" pitchFamily="34" charset="0"/>
                          <a:ea typeface="Tahoma" panose="020B0604030504040204" pitchFamily="34" charset="0"/>
                          <a:cs typeface="Tahoma" panose="020B0604030504040204" pitchFamily="34" charset="0"/>
                        </a:rPr>
                        <a:t>2020-21</a:t>
                      </a:r>
                    </a:p>
                  </a:txBody>
                  <a:tcPr marL="91441" marR="91441">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$23,467,540</a:t>
                      </a:r>
                    </a:p>
                  </a:txBody>
                  <a:tcPr marL="91441" marR="91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(0.73%)</a:t>
                      </a:r>
                    </a:p>
                  </a:txBody>
                  <a:tcPr marL="91441" marR="91441">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64042714"/>
                  </a:ext>
                </a:extLst>
              </a:tr>
              <a:tr h="370840">
                <a:tc>
                  <a:txBody>
                    <a:bodyPr/>
                    <a:lstStyle/>
                    <a:p>
                      <a:pPr algn="ctr"/>
                      <a:r>
                        <a:rPr lang="en-US" sz="1600" b="1" dirty="0">
                          <a:solidFill>
                            <a:srgbClr val="000000"/>
                          </a:solidFill>
                          <a:latin typeface="Tahoma" panose="020B0604030504040204" pitchFamily="34" charset="0"/>
                          <a:ea typeface="Tahoma" panose="020B0604030504040204" pitchFamily="34" charset="0"/>
                          <a:cs typeface="Tahoma" panose="020B0604030504040204" pitchFamily="34" charset="0"/>
                        </a:rPr>
                        <a:t>2021-22</a:t>
                      </a:r>
                    </a:p>
                  </a:txBody>
                  <a:tcPr marL="91441" marR="91441">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$24,006,080</a:t>
                      </a:r>
                    </a:p>
                  </a:txBody>
                  <a:tcPr marL="91441" marR="914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2.29%</a:t>
                      </a:r>
                    </a:p>
                  </a:txBody>
                  <a:tcPr marL="91441" marR="91441">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746442061"/>
                  </a:ext>
                </a:extLst>
              </a:tr>
            </a:tbl>
          </a:graphicData>
        </a:graphic>
      </p:graphicFrame>
      <p:cxnSp>
        <p:nvCxnSpPr>
          <p:cNvPr id="5" name="Straight Connector 4"/>
          <p:cNvCxnSpPr/>
          <p:nvPr/>
        </p:nvCxnSpPr>
        <p:spPr>
          <a:xfrm>
            <a:off x="838200" y="1325505"/>
            <a:ext cx="10582469" cy="21835"/>
          </a:xfrm>
          <a:prstGeom prst="line">
            <a:avLst/>
          </a:prstGeom>
          <a:ln w="19050" cmpd="thickThin">
            <a:solidFill>
              <a:srgbClr val="002060"/>
            </a:solidFill>
            <a:tailEnd type="non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215025" y="5934670"/>
            <a:ext cx="10138775" cy="923330"/>
          </a:xfrm>
          <a:prstGeom prst="rect">
            <a:avLst/>
          </a:prstGeom>
          <a:noFill/>
        </p:spPr>
        <p:txBody>
          <a:bodyPr wrap="square" rtlCol="0">
            <a:spAutoFit/>
          </a:bodyPr>
          <a:lstStyle/>
          <a:p>
            <a:pPr marL="342900" indent="-342900">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Average Budget Increase 2012-2022: 1.56%</a:t>
            </a:r>
          </a:p>
          <a:p>
            <a:pPr marL="342900" indent="-342900">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Change in Enrollment 2012-2022:  -324 students</a:t>
            </a:r>
          </a:p>
        </p:txBody>
      </p:sp>
    </p:spTree>
    <p:extLst>
      <p:ext uri="{BB962C8B-B14F-4D97-AF65-F5344CB8AC3E}">
        <p14:creationId xmlns:p14="http://schemas.microsoft.com/office/powerpoint/2010/main" val="1124761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2060"/>
                </a:solidFill>
                <a:latin typeface="Footlight MT Light" panose="0204060206030A020304" pitchFamily="18" charset="0"/>
              </a:rPr>
              <a:t>Special Education Costs</a:t>
            </a:r>
          </a:p>
        </p:txBody>
      </p:sp>
      <p:sp>
        <p:nvSpPr>
          <p:cNvPr id="3" name="Content Placeholder 2"/>
          <p:cNvSpPr>
            <a:spLocks noGrp="1"/>
          </p:cNvSpPr>
          <p:nvPr>
            <p:ph idx="1"/>
          </p:nvPr>
        </p:nvSpPr>
        <p:spPr>
          <a:xfrm>
            <a:off x="838200" y="1477926"/>
            <a:ext cx="10515600" cy="5048002"/>
          </a:xfrm>
        </p:spPr>
        <p:txBody>
          <a:bodyPr>
            <a:normAutofit/>
          </a:bodyPr>
          <a:lstStyle/>
          <a:p>
            <a:pPr lvl="1"/>
            <a:endParaRPr lang="en-US" sz="800"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2200" dirty="0">
                <a:latin typeface="Tahoma" panose="020B0604030504040204" pitchFamily="34" charset="0"/>
                <a:ea typeface="Tahoma" panose="020B0604030504040204" pitchFamily="34" charset="0"/>
                <a:cs typeface="Tahoma" panose="020B0604030504040204" pitchFamily="34" charset="0"/>
              </a:rPr>
              <a:t>Special education costs have been contained through careful planning and programming to meet individual needs within Mansfield Public Schools.</a:t>
            </a:r>
          </a:p>
          <a:p>
            <a:pPr lvl="1"/>
            <a:r>
              <a:rPr lang="en-US" sz="2000" dirty="0">
                <a:latin typeface="Tahoma" panose="020B0604030504040204" pitchFamily="34" charset="0"/>
                <a:ea typeface="Tahoma" panose="020B0604030504040204" pitchFamily="34" charset="0"/>
                <a:cs typeface="Tahoma" panose="020B0604030504040204" pitchFamily="34" charset="0"/>
              </a:rPr>
              <a:t>Percent of budget allocated to special education costs</a:t>
            </a:r>
          </a:p>
          <a:p>
            <a:pPr lvl="2">
              <a:buFont typeface="Tahoma" panose="020B060403050404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2014-2015	13.4%</a:t>
            </a:r>
          </a:p>
          <a:p>
            <a:pPr lvl="2">
              <a:buFont typeface="Tahoma" panose="020B060403050404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2015-2016	13.3%</a:t>
            </a:r>
          </a:p>
          <a:p>
            <a:pPr lvl="2">
              <a:buFont typeface="Tahoma" panose="020B060403050404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2016-2017	13.1%</a:t>
            </a:r>
          </a:p>
          <a:p>
            <a:pPr lvl="2">
              <a:buFont typeface="Tahoma" panose="020B060403050404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2017-2018	12.9%</a:t>
            </a:r>
          </a:p>
          <a:p>
            <a:pPr lvl="2">
              <a:buFont typeface="Tahoma" panose="020B060403050404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2018-2019	13.2%</a:t>
            </a:r>
          </a:p>
          <a:p>
            <a:pPr lvl="2">
              <a:buFont typeface="Tahoma" panose="020B060403050404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2019-2020	13.6%</a:t>
            </a:r>
          </a:p>
          <a:p>
            <a:pPr lvl="2">
              <a:buFont typeface="Tahoma" panose="020B060403050404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2020-2021	12.9%</a:t>
            </a:r>
          </a:p>
          <a:p>
            <a:pPr lvl="2">
              <a:buFont typeface="Tahoma" panose="020B060403050404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2021-2022	13.2%</a:t>
            </a:r>
          </a:p>
          <a:p>
            <a:pPr lvl="2">
              <a:buFont typeface="Tahoma" panose="020B060403050404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2022-2023	12.8%</a:t>
            </a:r>
          </a:p>
        </p:txBody>
      </p:sp>
      <p:cxnSp>
        <p:nvCxnSpPr>
          <p:cNvPr id="5" name="Straight Connector 4"/>
          <p:cNvCxnSpPr/>
          <p:nvPr/>
        </p:nvCxnSpPr>
        <p:spPr>
          <a:xfrm>
            <a:off x="838200" y="1285739"/>
            <a:ext cx="1051560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41342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2060"/>
                </a:solidFill>
                <a:latin typeface="Footlight MT Light" panose="0204060206030A020304" pitchFamily="18" charset="0"/>
              </a:rPr>
              <a:t>MES Staffing Adjustments 2022-23</a:t>
            </a:r>
          </a:p>
        </p:txBody>
      </p:sp>
      <p:sp>
        <p:nvSpPr>
          <p:cNvPr id="3" name="Content Placeholder 2"/>
          <p:cNvSpPr>
            <a:spLocks noGrp="1"/>
          </p:cNvSpPr>
          <p:nvPr>
            <p:ph idx="1"/>
          </p:nvPr>
        </p:nvSpPr>
        <p:spPr>
          <a:xfrm>
            <a:off x="838200" y="1825624"/>
            <a:ext cx="10515600" cy="4620895"/>
          </a:xfrm>
        </p:spPr>
        <p:txBody>
          <a:bodyPr>
            <a:normAutofit/>
          </a:bodyPr>
          <a:lstStyle/>
          <a:p>
            <a:r>
              <a:rPr lang="en-US" dirty="0">
                <a:latin typeface="Tahoma" panose="020B0604030504040204" pitchFamily="34" charset="0"/>
                <a:ea typeface="Tahoma" panose="020B0604030504040204" pitchFamily="34" charset="0"/>
                <a:cs typeface="Tahoma" panose="020B0604030504040204" pitchFamily="34" charset="0"/>
              </a:rPr>
              <a:t>Reductions:</a:t>
            </a:r>
          </a:p>
          <a:p>
            <a:pPr lvl="1"/>
            <a:r>
              <a:rPr lang="en-US" sz="2600" dirty="0">
                <a:latin typeface="Tahoma" panose="020B0604030504040204" pitchFamily="34" charset="0"/>
                <a:ea typeface="Tahoma" panose="020B0604030504040204" pitchFamily="34" charset="0"/>
                <a:cs typeface="Tahoma" panose="020B0604030504040204" pitchFamily="34" charset="0"/>
              </a:rPr>
              <a:t>2.0 Principals</a:t>
            </a:r>
          </a:p>
          <a:p>
            <a:pPr lvl="1"/>
            <a:r>
              <a:rPr lang="en-US" sz="2600" dirty="0">
                <a:latin typeface="Tahoma" panose="020B0604030504040204" pitchFamily="34" charset="0"/>
                <a:ea typeface="Tahoma" panose="020B0604030504040204" pitchFamily="34" charset="0"/>
                <a:cs typeface="Tahoma" panose="020B0604030504040204" pitchFamily="34" charset="0"/>
              </a:rPr>
              <a:t>5.2 Certified Elementary </a:t>
            </a:r>
          </a:p>
          <a:p>
            <a:pPr lvl="1"/>
            <a:r>
              <a:rPr lang="en-US" sz="2600" dirty="0">
                <a:latin typeface="Tahoma" panose="020B0604030504040204" pitchFamily="34" charset="0"/>
                <a:ea typeface="Tahoma" panose="020B0604030504040204" pitchFamily="34" charset="0"/>
                <a:cs typeface="Tahoma" panose="020B0604030504040204" pitchFamily="34" charset="0"/>
              </a:rPr>
              <a:t>7.5 Non-Certified Elementary</a:t>
            </a:r>
          </a:p>
          <a:p>
            <a:pPr lvl="1"/>
            <a:endParaRPr lang="en-US" sz="800"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Additions:</a:t>
            </a:r>
          </a:p>
          <a:p>
            <a:pPr lvl="1"/>
            <a:r>
              <a:rPr lang="en-US" dirty="0">
                <a:latin typeface="Tahoma" panose="020B0604030504040204" pitchFamily="34" charset="0"/>
                <a:ea typeface="Tahoma" panose="020B0604030504040204" pitchFamily="34" charset="0"/>
                <a:cs typeface="Tahoma" panose="020B0604030504040204" pitchFamily="34" charset="0"/>
              </a:rPr>
              <a:t>1.0 Director of Teaching and Learning</a:t>
            </a:r>
          </a:p>
          <a:p>
            <a:pPr lvl="1"/>
            <a:r>
              <a:rPr lang="en-US" dirty="0">
                <a:latin typeface="Tahoma" panose="020B0604030504040204" pitchFamily="34" charset="0"/>
                <a:ea typeface="Tahoma" panose="020B0604030504040204" pitchFamily="34" charset="0"/>
                <a:cs typeface="Tahoma" panose="020B0604030504040204" pitchFamily="34" charset="0"/>
              </a:rPr>
              <a:t>1.0 Assistant Principal</a:t>
            </a:r>
          </a:p>
          <a:p>
            <a:pPr lvl="1"/>
            <a:r>
              <a:rPr lang="en-US" dirty="0">
                <a:latin typeface="Tahoma" panose="020B0604030504040204" pitchFamily="34" charset="0"/>
                <a:ea typeface="Tahoma" panose="020B0604030504040204" pitchFamily="34" charset="0"/>
                <a:cs typeface="Tahoma" panose="020B0604030504040204" pitchFamily="34" charset="0"/>
              </a:rPr>
              <a:t>1.0 Library/Media Specialist</a:t>
            </a:r>
          </a:p>
          <a:p>
            <a:pPr lvl="1"/>
            <a:endParaRPr lang="en-US"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US" dirty="0">
                <a:latin typeface="Tahoma" panose="020B0604030504040204" pitchFamily="34" charset="0"/>
                <a:ea typeface="Tahoma" panose="020B0604030504040204" pitchFamily="34" charset="0"/>
                <a:cs typeface="Tahoma" panose="020B0604030504040204" pitchFamily="34" charset="0"/>
              </a:rPr>
              <a:t>Net Change = (11.7) positions</a:t>
            </a:r>
          </a:p>
        </p:txBody>
      </p:sp>
      <p:cxnSp>
        <p:nvCxnSpPr>
          <p:cNvPr id="5" name="Straight Connector 4"/>
          <p:cNvCxnSpPr/>
          <p:nvPr/>
        </p:nvCxnSpPr>
        <p:spPr>
          <a:xfrm flipV="1">
            <a:off x="838200" y="1685109"/>
            <a:ext cx="10515600" cy="13062"/>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12043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2060"/>
                </a:solidFill>
                <a:latin typeface="Footlight MT Light" panose="0204060206030A020304" pitchFamily="18" charset="0"/>
              </a:rPr>
              <a:t>Proposed Staffing Additions 2022-23</a:t>
            </a:r>
          </a:p>
        </p:txBody>
      </p:sp>
      <p:sp>
        <p:nvSpPr>
          <p:cNvPr id="3" name="Content Placeholder 2"/>
          <p:cNvSpPr>
            <a:spLocks noGrp="1"/>
          </p:cNvSpPr>
          <p:nvPr>
            <p:ph idx="1"/>
          </p:nvPr>
        </p:nvSpPr>
        <p:spPr>
          <a:xfrm>
            <a:off x="838200" y="1825624"/>
            <a:ext cx="10515600" cy="4620895"/>
          </a:xfrm>
        </p:spPr>
        <p:txBody>
          <a:bodyPr>
            <a:normAutofit/>
          </a:bodyPr>
          <a:lstStyle/>
          <a:p>
            <a:pPr lvl="1"/>
            <a:endParaRPr lang="en-US" sz="800"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District:</a:t>
            </a:r>
          </a:p>
          <a:p>
            <a:pPr lvl="1"/>
            <a:r>
              <a:rPr lang="en-US" dirty="0">
                <a:latin typeface="Tahoma" panose="020B0604030504040204" pitchFamily="34" charset="0"/>
                <a:ea typeface="Tahoma" panose="020B0604030504040204" pitchFamily="34" charset="0"/>
                <a:cs typeface="Tahoma" panose="020B0604030504040204" pitchFamily="34" charset="0"/>
              </a:rPr>
              <a:t>1.0 Technology Integrationist</a:t>
            </a:r>
          </a:p>
          <a:p>
            <a:pPr lvl="1"/>
            <a:r>
              <a:rPr lang="en-US" dirty="0">
                <a:latin typeface="Tahoma" panose="020B0604030504040204" pitchFamily="34" charset="0"/>
                <a:ea typeface="Tahoma" panose="020B0604030504040204" pitchFamily="34" charset="0"/>
                <a:cs typeface="Tahoma" panose="020B0604030504040204" pitchFamily="34" charset="0"/>
              </a:rPr>
              <a:t>1.0 Specialized School Psychologist</a:t>
            </a:r>
          </a:p>
          <a:p>
            <a:pPr lvl="1"/>
            <a:r>
              <a:rPr lang="en-US" dirty="0">
                <a:latin typeface="Tahoma" panose="020B0604030504040204" pitchFamily="34" charset="0"/>
                <a:ea typeface="Tahoma" panose="020B0604030504040204" pitchFamily="34" charset="0"/>
                <a:cs typeface="Tahoma" panose="020B0604030504040204" pitchFamily="34" charset="0"/>
              </a:rPr>
              <a:t>.5 Custodial Supervisor (Full-Time Shared Town Position)</a:t>
            </a:r>
          </a:p>
          <a:p>
            <a:pPr lvl="1"/>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MMS</a:t>
            </a:r>
          </a:p>
          <a:p>
            <a:pPr lvl="1"/>
            <a:r>
              <a:rPr lang="en-US" dirty="0">
                <a:latin typeface="Tahoma" panose="020B0604030504040204" pitchFamily="34" charset="0"/>
                <a:ea typeface="Tahoma" panose="020B0604030504040204" pitchFamily="34" charset="0"/>
                <a:cs typeface="Tahoma" panose="020B0604030504040204" pitchFamily="34" charset="0"/>
              </a:rPr>
              <a:t>1.0 MMS Literacy Acceleration Teacher (Reassign Current Teacher)</a:t>
            </a:r>
          </a:p>
        </p:txBody>
      </p:sp>
      <p:cxnSp>
        <p:nvCxnSpPr>
          <p:cNvPr id="5" name="Straight Connector 4"/>
          <p:cNvCxnSpPr/>
          <p:nvPr/>
        </p:nvCxnSpPr>
        <p:spPr>
          <a:xfrm flipV="1">
            <a:off x="838200" y="1685109"/>
            <a:ext cx="10515600" cy="13062"/>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43362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2060"/>
                </a:solidFill>
                <a:latin typeface="Footlight MT Light" panose="0204060206030A020304" pitchFamily="18" charset="0"/>
              </a:rPr>
              <a:t>Capital Fund Requests</a:t>
            </a:r>
          </a:p>
        </p:txBody>
      </p:sp>
      <p:sp>
        <p:nvSpPr>
          <p:cNvPr id="3" name="Content Placeholder 2"/>
          <p:cNvSpPr>
            <a:spLocks noGrp="1"/>
          </p:cNvSpPr>
          <p:nvPr>
            <p:ph idx="1"/>
          </p:nvPr>
        </p:nvSpPr>
        <p:spPr>
          <a:xfrm>
            <a:off x="838200" y="2037805"/>
            <a:ext cx="10515600" cy="4139157"/>
          </a:xfrm>
        </p:spPr>
        <p:txBody>
          <a:bodyPr>
            <a:normAutofit/>
          </a:bodyPr>
          <a:lstStyle/>
          <a:p>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Technology – Support regular updating and maintenance of all information technology systems (infrastructure and hardware)</a:t>
            </a:r>
          </a:p>
          <a:p>
            <a:pPr marL="1828800" lvl="4" indent="0">
              <a:buNone/>
            </a:pPr>
            <a:r>
              <a:rPr lang="en-US" dirty="0">
                <a:latin typeface="Tahoma" panose="020B0604030504040204" pitchFamily="34" charset="0"/>
                <a:ea typeface="Tahoma" panose="020B0604030504040204" pitchFamily="34" charset="0"/>
                <a:cs typeface="Tahoma" panose="020B0604030504040204" pitchFamily="34" charset="0"/>
              </a:rPr>
              <a:t>						</a:t>
            </a:r>
            <a:r>
              <a:rPr lang="en-US" sz="2800" dirty="0">
                <a:latin typeface="Tahoma" panose="020B0604030504040204" pitchFamily="34" charset="0"/>
                <a:ea typeface="Tahoma" panose="020B0604030504040204" pitchFamily="34" charset="0"/>
                <a:cs typeface="Tahoma" panose="020B0604030504040204" pitchFamily="34" charset="0"/>
              </a:rPr>
              <a:t>$150,000</a:t>
            </a:r>
          </a:p>
          <a:p>
            <a:pPr marL="1828800" lvl="4" indent="0">
              <a:buNone/>
            </a:pPr>
            <a:endParaRPr lang="en-US" sz="2800"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Maintenance – Replacement MMS Auditorium Lighting </a:t>
            </a:r>
          </a:p>
          <a:p>
            <a:pPr marL="0" indent="0">
              <a:buNone/>
            </a:pPr>
            <a:r>
              <a:rPr lang="en-US" dirty="0">
                <a:latin typeface="Tahoma" panose="020B0604030504040204" pitchFamily="34" charset="0"/>
                <a:ea typeface="Tahoma" panose="020B0604030504040204" pitchFamily="34" charset="0"/>
                <a:cs typeface="Tahoma" panose="020B0604030504040204" pitchFamily="34" charset="0"/>
              </a:rPr>
              <a:t>								$125,000											</a:t>
            </a:r>
          </a:p>
        </p:txBody>
      </p:sp>
      <p:cxnSp>
        <p:nvCxnSpPr>
          <p:cNvPr id="4" name="Straight Connector 3"/>
          <p:cNvCxnSpPr/>
          <p:nvPr/>
        </p:nvCxnSpPr>
        <p:spPr>
          <a:xfrm>
            <a:off x="838200" y="1358536"/>
            <a:ext cx="10515600" cy="13063"/>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42798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86732"/>
          </a:xfrm>
        </p:spPr>
        <p:txBody>
          <a:bodyPr/>
          <a:lstStyle/>
          <a:p>
            <a:pPr algn="ctr"/>
            <a:r>
              <a:rPr lang="en-US" b="1" dirty="0">
                <a:solidFill>
                  <a:srgbClr val="002060"/>
                </a:solidFill>
                <a:latin typeface="Footlight MT Light" panose="0204060206030A020304" pitchFamily="18" charset="0"/>
              </a:rPr>
              <a:t>Proposed Budget – Salaries</a:t>
            </a:r>
          </a:p>
        </p:txBody>
      </p:sp>
      <p:sp>
        <p:nvSpPr>
          <p:cNvPr id="3" name="Content Placeholder 2"/>
          <p:cNvSpPr>
            <a:spLocks noGrp="1"/>
          </p:cNvSpPr>
          <p:nvPr>
            <p:ph idx="1"/>
          </p:nvPr>
        </p:nvSpPr>
        <p:spPr>
          <a:xfrm>
            <a:off x="5839098" y="1592179"/>
            <a:ext cx="5553891" cy="4749280"/>
          </a:xfrm>
        </p:spPr>
        <p:txBody>
          <a:bodyPr>
            <a:normAutofit/>
          </a:bodyPr>
          <a:lstStyle/>
          <a:p>
            <a:r>
              <a:rPr lang="en-US" sz="2600" dirty="0">
                <a:latin typeface="Tahoma" panose="020B0604030504040204" pitchFamily="34" charset="0"/>
                <a:ea typeface="Tahoma" panose="020B0604030504040204" pitchFamily="34" charset="0"/>
                <a:cs typeface="Tahoma" panose="020B0604030504040204" pitchFamily="34" charset="0"/>
              </a:rPr>
              <a:t>Salary costs account for </a:t>
            </a:r>
            <a:r>
              <a:rPr lang="en-US" dirty="0">
                <a:latin typeface="Tahoma" panose="020B0604030504040204" pitchFamily="34" charset="0"/>
                <a:ea typeface="Tahoma" panose="020B0604030504040204" pitchFamily="34" charset="0"/>
                <a:cs typeface="Tahoma" panose="020B0604030504040204" pitchFamily="34" charset="0"/>
              </a:rPr>
              <a:t>63.9% </a:t>
            </a:r>
            <a:r>
              <a:rPr lang="en-US" sz="2600" dirty="0">
                <a:latin typeface="Tahoma" panose="020B0604030504040204" pitchFamily="34" charset="0"/>
                <a:ea typeface="Tahoma" panose="020B0604030504040204" pitchFamily="34" charset="0"/>
                <a:cs typeface="Tahoma" panose="020B0604030504040204" pitchFamily="34" charset="0"/>
              </a:rPr>
              <a:t>of operating budget</a:t>
            </a:r>
          </a:p>
          <a:p>
            <a:r>
              <a:rPr lang="en-US" sz="2600" dirty="0">
                <a:latin typeface="Tahoma" panose="020B0604030504040204" pitchFamily="34" charset="0"/>
                <a:ea typeface="Tahoma" panose="020B0604030504040204" pitchFamily="34" charset="0"/>
                <a:cs typeface="Tahoma" panose="020B0604030504040204" pitchFamily="34" charset="0"/>
              </a:rPr>
              <a:t>Net reduction of 11.7 positions due to school consolidation</a:t>
            </a:r>
          </a:p>
          <a:p>
            <a:r>
              <a:rPr lang="en-US" sz="2600" dirty="0">
                <a:latin typeface="Tahoma" panose="020B0604030504040204" pitchFamily="34" charset="0"/>
                <a:ea typeface="Tahoma" panose="020B0604030504040204" pitchFamily="34" charset="0"/>
                <a:cs typeface="Tahoma" panose="020B0604030504040204" pitchFamily="34" charset="0"/>
              </a:rPr>
              <a:t>Addition of 2.5 positions to address student and district needs</a:t>
            </a:r>
          </a:p>
          <a:p>
            <a:r>
              <a:rPr lang="en-US" sz="2600" dirty="0">
                <a:latin typeface="Tahoma" panose="020B0604030504040204" pitchFamily="34" charset="0"/>
                <a:ea typeface="Tahoma" panose="020B0604030504040204" pitchFamily="34" charset="0"/>
                <a:cs typeface="Tahoma" panose="020B0604030504040204" pitchFamily="34" charset="0"/>
              </a:rPr>
              <a:t>Reassign 1 MMS teacher to address pandemic effect</a:t>
            </a:r>
          </a:p>
          <a:p>
            <a:r>
              <a:rPr lang="en-US" sz="2600" dirty="0">
                <a:latin typeface="Tahoma" panose="020B0604030504040204" pitchFamily="34" charset="0"/>
                <a:ea typeface="Tahoma" panose="020B0604030504040204" pitchFamily="34" charset="0"/>
                <a:cs typeface="Tahoma" panose="020B0604030504040204" pitchFamily="34" charset="0"/>
              </a:rPr>
              <a:t>Includes step and gross wage increases for all staff</a:t>
            </a:r>
          </a:p>
        </p:txBody>
      </p:sp>
      <p:sp>
        <p:nvSpPr>
          <p:cNvPr id="6" name="TextBox 5"/>
          <p:cNvSpPr txBox="1"/>
          <p:nvPr/>
        </p:nvSpPr>
        <p:spPr>
          <a:xfrm>
            <a:off x="1184366" y="4794065"/>
            <a:ext cx="4038600" cy="1077218"/>
          </a:xfrm>
          <a:prstGeom prst="rect">
            <a:avLst/>
          </a:prstGeom>
          <a:noFill/>
        </p:spPr>
        <p:txBody>
          <a:bodyPr wrap="square" rtlCol="0">
            <a:spAutoFit/>
          </a:bodyPr>
          <a:lstStyle/>
          <a:p>
            <a:r>
              <a:rPr lang="en-US" sz="1600" b="1" dirty="0"/>
              <a:t>2022-23 Proposed    	 $ 15,515,540</a:t>
            </a:r>
          </a:p>
          <a:p>
            <a:r>
              <a:rPr lang="en-US" sz="1600" b="1" dirty="0"/>
              <a:t>2021-22 Budget	 $ 15,456,750 </a:t>
            </a:r>
          </a:p>
          <a:p>
            <a:r>
              <a:rPr lang="en-US" sz="1600" b="1" dirty="0"/>
              <a:t>Increase		 $         58,790</a:t>
            </a:r>
          </a:p>
          <a:p>
            <a:r>
              <a:rPr lang="en-US" sz="1600" b="1" dirty="0"/>
              <a:t>% Increase                                     0.4%</a:t>
            </a:r>
          </a:p>
        </p:txBody>
      </p:sp>
      <p:cxnSp>
        <p:nvCxnSpPr>
          <p:cNvPr id="7" name="Straight Connector 6"/>
          <p:cNvCxnSpPr/>
          <p:nvPr/>
        </p:nvCxnSpPr>
        <p:spPr>
          <a:xfrm>
            <a:off x="838200" y="1147354"/>
            <a:ext cx="10554789"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graphicFrame>
        <p:nvGraphicFramePr>
          <p:cNvPr id="10" name="Chart 9"/>
          <p:cNvGraphicFramePr>
            <a:graphicFrameLocks/>
          </p:cNvGraphicFramePr>
          <p:nvPr/>
        </p:nvGraphicFramePr>
        <p:xfrm>
          <a:off x="838201" y="1378634"/>
          <a:ext cx="4577862" cy="331092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a:graphicFrameLocks/>
          </p:cNvGraphicFramePr>
          <p:nvPr/>
        </p:nvGraphicFramePr>
        <p:xfrm>
          <a:off x="926489" y="1517406"/>
          <a:ext cx="4166822" cy="255709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639071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21420"/>
          </a:xfrm>
        </p:spPr>
        <p:txBody>
          <a:bodyPr/>
          <a:lstStyle/>
          <a:p>
            <a:pPr algn="ctr"/>
            <a:r>
              <a:rPr lang="en-US" b="1" dirty="0">
                <a:solidFill>
                  <a:srgbClr val="002060"/>
                </a:solidFill>
                <a:latin typeface="Footlight MT Light" panose="0204060206030A020304" pitchFamily="18" charset="0"/>
              </a:rPr>
              <a:t>Proposed Budget – Benefits</a:t>
            </a:r>
          </a:p>
        </p:txBody>
      </p:sp>
      <p:sp>
        <p:nvSpPr>
          <p:cNvPr id="3" name="Content Placeholder 2"/>
          <p:cNvSpPr>
            <a:spLocks noGrp="1"/>
          </p:cNvSpPr>
          <p:nvPr>
            <p:ph idx="1"/>
          </p:nvPr>
        </p:nvSpPr>
        <p:spPr>
          <a:xfrm>
            <a:off x="6455916" y="1671895"/>
            <a:ext cx="5029200" cy="4525963"/>
          </a:xfrm>
        </p:spPr>
        <p:txBody>
          <a:bodyPr>
            <a:normAutofit fontScale="92500"/>
          </a:bodyPr>
          <a:lstStyle/>
          <a:p>
            <a:r>
              <a:rPr lang="en-US" dirty="0">
                <a:latin typeface="Tahoma" panose="020B0604030504040204" pitchFamily="34" charset="0"/>
                <a:ea typeface="Tahoma" panose="020B0604030504040204" pitchFamily="34" charset="0"/>
                <a:cs typeface="Tahoma" panose="020B0604030504040204" pitchFamily="34" charset="0"/>
              </a:rPr>
              <a:t>Benefits costs account for 18.98% of operating budget</a:t>
            </a:r>
          </a:p>
          <a:p>
            <a:r>
              <a:rPr lang="en-US" dirty="0">
                <a:latin typeface="Tahoma" panose="020B0604030504040204" pitchFamily="34" charset="0"/>
                <a:ea typeface="Tahoma" panose="020B0604030504040204" pitchFamily="34" charset="0"/>
                <a:cs typeface="Tahoma" panose="020B0604030504040204" pitchFamily="34" charset="0"/>
              </a:rPr>
              <a:t>Medical Insurance accounts for 67.56% of benefit costs</a:t>
            </a:r>
          </a:p>
          <a:p>
            <a:r>
              <a:rPr lang="en-US" dirty="0">
                <a:latin typeface="Tahoma" panose="020B0604030504040204" pitchFamily="34" charset="0"/>
                <a:ea typeface="Tahoma" panose="020B0604030504040204" pitchFamily="34" charset="0"/>
                <a:cs typeface="Tahoma" panose="020B0604030504040204" pitchFamily="34" charset="0"/>
              </a:rPr>
              <a:t>Medical Insurance increase of 7% - $226,490</a:t>
            </a:r>
          </a:p>
          <a:p>
            <a:r>
              <a:rPr lang="en-US" dirty="0">
                <a:latin typeface="Tahoma" panose="020B0604030504040204" pitchFamily="34" charset="0"/>
                <a:ea typeface="Tahoma" panose="020B0604030504040204" pitchFamily="34" charset="0"/>
                <a:cs typeface="Tahoma" panose="020B0604030504040204" pitchFamily="34" charset="0"/>
              </a:rPr>
              <a:t>MERS &amp; Workers Comp Contribution increase - $42,660</a:t>
            </a:r>
            <a:endParaRPr lang="en-US" dirty="0">
              <a:highlight>
                <a:srgbClr val="FFFF00"/>
              </a:highlight>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Reduction of over ($200,00) due to school consolidation staffing changes</a:t>
            </a:r>
          </a:p>
        </p:txBody>
      </p:sp>
      <p:sp>
        <p:nvSpPr>
          <p:cNvPr id="6" name="TextBox 5"/>
          <p:cNvSpPr txBox="1"/>
          <p:nvPr/>
        </p:nvSpPr>
        <p:spPr>
          <a:xfrm>
            <a:off x="1746069" y="5120640"/>
            <a:ext cx="4038600" cy="1107996"/>
          </a:xfrm>
          <a:prstGeom prst="rect">
            <a:avLst/>
          </a:prstGeom>
          <a:noFill/>
        </p:spPr>
        <p:txBody>
          <a:bodyPr wrap="square" rtlCol="0">
            <a:spAutoFit/>
          </a:bodyPr>
          <a:lstStyle/>
          <a:p>
            <a:r>
              <a:rPr lang="en-US" sz="1600" b="1" dirty="0"/>
              <a:t>2022-23 Proposed     	$ 4,606,610</a:t>
            </a:r>
          </a:p>
          <a:p>
            <a:r>
              <a:rPr lang="en-US" sz="1600" b="1" dirty="0"/>
              <a:t>2021-22 Budget	$ 4,371,660</a:t>
            </a:r>
          </a:p>
          <a:p>
            <a:r>
              <a:rPr lang="en-US" sz="1600" b="1" dirty="0"/>
              <a:t>Increase                    	$     234,950 </a:t>
            </a:r>
          </a:p>
          <a:p>
            <a:r>
              <a:rPr lang="en-US" sz="1600" b="1" dirty="0"/>
              <a:t>% Increase                                 5.4%</a:t>
            </a:r>
          </a:p>
        </p:txBody>
      </p:sp>
      <p:cxnSp>
        <p:nvCxnSpPr>
          <p:cNvPr id="5" name="Straight Connector 4"/>
          <p:cNvCxnSpPr/>
          <p:nvPr/>
        </p:nvCxnSpPr>
        <p:spPr>
          <a:xfrm>
            <a:off x="785948" y="1068979"/>
            <a:ext cx="10567852"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graphicFrame>
        <p:nvGraphicFramePr>
          <p:cNvPr id="8" name="Chart 7"/>
          <p:cNvGraphicFramePr>
            <a:graphicFrameLocks/>
          </p:cNvGraphicFramePr>
          <p:nvPr/>
        </p:nvGraphicFramePr>
        <p:xfrm>
          <a:off x="1206807" y="1564383"/>
          <a:ext cx="4577862" cy="31784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06422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06476"/>
          </a:xfrm>
        </p:spPr>
        <p:txBody>
          <a:bodyPr/>
          <a:lstStyle/>
          <a:p>
            <a:pPr algn="ctr"/>
            <a:r>
              <a:rPr lang="en-US" b="1" dirty="0">
                <a:solidFill>
                  <a:srgbClr val="002060"/>
                </a:solidFill>
                <a:latin typeface="Footlight MT Light" panose="0204060206030A020304" pitchFamily="18" charset="0"/>
              </a:rPr>
              <a:t>Proposed Budget – Services</a:t>
            </a:r>
          </a:p>
        </p:txBody>
      </p:sp>
      <p:sp>
        <p:nvSpPr>
          <p:cNvPr id="3" name="Content Placeholder 2"/>
          <p:cNvSpPr>
            <a:spLocks noGrp="1"/>
          </p:cNvSpPr>
          <p:nvPr>
            <p:ph idx="1"/>
          </p:nvPr>
        </p:nvSpPr>
        <p:spPr>
          <a:xfrm>
            <a:off x="7010399" y="1502078"/>
            <a:ext cx="4921045" cy="4525963"/>
          </a:xfrm>
        </p:spPr>
        <p:txBody>
          <a:bodyPr>
            <a:normAutofit fontScale="92500" lnSpcReduction="20000"/>
          </a:bodyPr>
          <a:lstStyle/>
          <a:p>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Transportation cost increase due to contracted rate increase of 3.3% </a:t>
            </a:r>
          </a:p>
          <a:p>
            <a:r>
              <a:rPr lang="en-US" dirty="0">
                <a:latin typeface="Tahoma" panose="020B0604030504040204" pitchFamily="34" charset="0"/>
                <a:ea typeface="Tahoma" panose="020B0604030504040204" pitchFamily="34" charset="0"/>
                <a:cs typeface="Tahoma" panose="020B0604030504040204" pitchFamily="34" charset="0"/>
              </a:rPr>
              <a:t>Transportation cost increase due to new school - $54,140</a:t>
            </a:r>
          </a:p>
          <a:p>
            <a:r>
              <a:rPr lang="en-US" dirty="0">
                <a:latin typeface="Tahoma" panose="020B0604030504040204" pitchFamily="34" charset="0"/>
                <a:ea typeface="Tahoma" panose="020B0604030504040204" pitchFamily="34" charset="0"/>
                <a:cs typeface="Tahoma" panose="020B0604030504040204" pitchFamily="34" charset="0"/>
              </a:rPr>
              <a:t>Transportation cost increase for special education  - $50,000</a:t>
            </a:r>
          </a:p>
          <a:p>
            <a:r>
              <a:rPr lang="en-US" dirty="0">
                <a:latin typeface="Tahoma" panose="020B0604030504040204" pitchFamily="34" charset="0"/>
                <a:ea typeface="Tahoma" panose="020B0604030504040204" pitchFamily="34" charset="0"/>
                <a:cs typeface="Tahoma" panose="020B0604030504040204" pitchFamily="34" charset="0"/>
              </a:rPr>
              <a:t>Outplaced tuition increase - $175,000</a:t>
            </a:r>
          </a:p>
          <a:p>
            <a:r>
              <a:rPr lang="en-US" dirty="0">
                <a:latin typeface="Tahoma" panose="020B0604030504040204" pitchFamily="34" charset="0"/>
                <a:ea typeface="Tahoma" panose="020B0604030504040204" pitchFamily="34" charset="0"/>
                <a:cs typeface="Tahoma" panose="020B0604030504040204" pitchFamily="34" charset="0"/>
              </a:rPr>
              <a:t>Repairs &amp; Maintenance Services decrease – ($58,600) </a:t>
            </a:r>
          </a:p>
        </p:txBody>
      </p:sp>
      <p:sp>
        <p:nvSpPr>
          <p:cNvPr id="6" name="TextBox 5"/>
          <p:cNvSpPr txBox="1"/>
          <p:nvPr/>
        </p:nvSpPr>
        <p:spPr>
          <a:xfrm>
            <a:off x="1706880" y="4919291"/>
            <a:ext cx="4038600" cy="1077218"/>
          </a:xfrm>
          <a:prstGeom prst="rect">
            <a:avLst/>
          </a:prstGeom>
          <a:noFill/>
        </p:spPr>
        <p:txBody>
          <a:bodyPr wrap="square" rtlCol="0">
            <a:spAutoFit/>
          </a:bodyPr>
          <a:lstStyle/>
          <a:p>
            <a:r>
              <a:rPr lang="en-US" sz="1600" b="1" dirty="0"/>
              <a:t>2022-23 Proposed 	 $ 3,116,475</a:t>
            </a:r>
          </a:p>
          <a:p>
            <a:r>
              <a:rPr lang="en-US" sz="1600" b="1" dirty="0"/>
              <a:t>2021-22 Budget	 $ 2,898,455</a:t>
            </a:r>
          </a:p>
          <a:p>
            <a:r>
              <a:rPr lang="en-US" sz="1600" b="1" dirty="0"/>
              <a:t>Increase		 $    218,020</a:t>
            </a:r>
          </a:p>
          <a:p>
            <a:r>
              <a:rPr lang="en-US" sz="1600" b="1" dirty="0"/>
              <a:t>% Increase                                7.5%</a:t>
            </a:r>
          </a:p>
        </p:txBody>
      </p:sp>
      <p:cxnSp>
        <p:nvCxnSpPr>
          <p:cNvPr id="5" name="Straight Connector 4"/>
          <p:cNvCxnSpPr/>
          <p:nvPr/>
        </p:nvCxnSpPr>
        <p:spPr>
          <a:xfrm>
            <a:off x="838200" y="1219201"/>
            <a:ext cx="10554789"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graphicFrame>
        <p:nvGraphicFramePr>
          <p:cNvPr id="7" name="Chart 6"/>
          <p:cNvGraphicFramePr>
            <a:graphicFrameLocks/>
          </p:cNvGraphicFramePr>
          <p:nvPr/>
        </p:nvGraphicFramePr>
        <p:xfrm>
          <a:off x="838201" y="1502078"/>
          <a:ext cx="5626394" cy="329634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a:graphicFrameLocks/>
          </p:cNvGraphicFramePr>
          <p:nvPr/>
        </p:nvGraphicFramePr>
        <p:xfrm>
          <a:off x="838201" y="1502078"/>
          <a:ext cx="5626394" cy="341721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873610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54075"/>
          </a:xfrm>
        </p:spPr>
        <p:txBody>
          <a:bodyPr/>
          <a:lstStyle/>
          <a:p>
            <a:pPr algn="ctr"/>
            <a:r>
              <a:rPr lang="en-US" b="1" dirty="0">
                <a:solidFill>
                  <a:srgbClr val="002060"/>
                </a:solidFill>
                <a:latin typeface="Footlight MT Light" panose="0204060206030A020304" pitchFamily="18" charset="0"/>
              </a:rPr>
              <a:t>Proposed Budget – Supplies</a:t>
            </a:r>
          </a:p>
        </p:txBody>
      </p:sp>
      <p:sp>
        <p:nvSpPr>
          <p:cNvPr id="3" name="Content Placeholder 2"/>
          <p:cNvSpPr>
            <a:spLocks noGrp="1"/>
          </p:cNvSpPr>
          <p:nvPr>
            <p:ph idx="1"/>
          </p:nvPr>
        </p:nvSpPr>
        <p:spPr>
          <a:xfrm>
            <a:off x="6324599" y="1371600"/>
            <a:ext cx="5209904" cy="5257800"/>
          </a:xfrm>
        </p:spPr>
        <p:txBody>
          <a:bodyPr>
            <a:normAutofit/>
          </a:bodyPr>
          <a:lstStyle/>
          <a:p>
            <a:endParaRPr lang="en-US" sz="2400"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Energy accounts for 35.95% of this category</a:t>
            </a:r>
          </a:p>
          <a:p>
            <a:pPr lvl="1"/>
            <a:r>
              <a:rPr lang="en-US" dirty="0"/>
              <a:t>FY21/22 Total = $502,610 vs FY22/23 Total = $303,080</a:t>
            </a:r>
            <a:endParaRPr lang="en-US" dirty="0">
              <a:latin typeface="Tahoma" panose="020B0604030504040204" pitchFamily="34" charset="0"/>
              <a:ea typeface="Tahoma" panose="020B0604030504040204" pitchFamily="34" charset="0"/>
              <a:cs typeface="Tahoma" panose="020B0604030504040204" pitchFamily="34" charset="0"/>
            </a:endParaRPr>
          </a:p>
          <a:p>
            <a:pPr marL="909828" lvl="1" indent="-342900">
              <a:spcBef>
                <a:spcPts val="400"/>
              </a:spcBef>
              <a:buSzPct val="100000"/>
            </a:pPr>
            <a:r>
              <a:rPr lang="en-US" dirty="0">
                <a:latin typeface="Tahoma" panose="020B0604030504040204" pitchFamily="34" charset="0"/>
                <a:ea typeface="Tahoma" panose="020B0604030504040204" pitchFamily="34" charset="0"/>
                <a:cs typeface="Tahoma" panose="020B0604030504040204" pitchFamily="34" charset="0"/>
              </a:rPr>
              <a:t>Decrease by ($199,530)</a:t>
            </a:r>
          </a:p>
          <a:p>
            <a:pPr marL="909828" lvl="1" indent="-342900">
              <a:spcBef>
                <a:spcPts val="400"/>
              </a:spcBef>
              <a:buSzPct val="100000"/>
            </a:pPr>
            <a:r>
              <a:rPr lang="en-US" dirty="0">
                <a:latin typeface="Tahoma" panose="020B0604030504040204" pitchFamily="34" charset="0"/>
                <a:ea typeface="Tahoma" panose="020B0604030504040204" pitchFamily="34" charset="0"/>
                <a:cs typeface="Tahoma" panose="020B0604030504040204" pitchFamily="34" charset="0"/>
              </a:rPr>
              <a:t>Due to closing of 2 elementary schools and photo voltaic panels</a:t>
            </a:r>
          </a:p>
          <a:p>
            <a:r>
              <a:rPr lang="en-US" dirty="0">
                <a:latin typeface="Tahoma" panose="020B0604030504040204" pitchFamily="34" charset="0"/>
                <a:ea typeface="Tahoma" panose="020B0604030504040204" pitchFamily="34" charset="0"/>
                <a:cs typeface="Tahoma" panose="020B0604030504040204" pitchFamily="34" charset="0"/>
              </a:rPr>
              <a:t>Building supplies decrease of ($7,250)</a:t>
            </a:r>
          </a:p>
          <a:p>
            <a:pPr marL="0" indent="0">
              <a:buNone/>
            </a:pPr>
            <a:endParaRPr lang="en-US" dirty="0"/>
          </a:p>
          <a:p>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1654628" y="4885509"/>
            <a:ext cx="4038600" cy="1077218"/>
          </a:xfrm>
          <a:prstGeom prst="rect">
            <a:avLst/>
          </a:prstGeom>
          <a:noFill/>
        </p:spPr>
        <p:txBody>
          <a:bodyPr wrap="square" rtlCol="0">
            <a:spAutoFit/>
          </a:bodyPr>
          <a:lstStyle/>
          <a:p>
            <a:r>
              <a:rPr lang="en-US" sz="1600" b="1" dirty="0"/>
              <a:t>2022-23 Proposed	$    843,055</a:t>
            </a:r>
          </a:p>
          <a:p>
            <a:r>
              <a:rPr lang="en-US" sz="1600" b="1" dirty="0"/>
              <a:t>2021-22 Budget	$ 1,040,055</a:t>
            </a:r>
          </a:p>
          <a:p>
            <a:r>
              <a:rPr lang="en-US" sz="1600" b="1" dirty="0"/>
              <a:t>Decrease                      ($    197,000)</a:t>
            </a:r>
          </a:p>
          <a:p>
            <a:r>
              <a:rPr lang="en-US" sz="1600" b="1" dirty="0"/>
              <a:t>% Decrease                          (18.94%)</a:t>
            </a:r>
          </a:p>
        </p:txBody>
      </p:sp>
      <p:cxnSp>
        <p:nvCxnSpPr>
          <p:cNvPr id="5" name="Straight Connector 4"/>
          <p:cNvCxnSpPr/>
          <p:nvPr/>
        </p:nvCxnSpPr>
        <p:spPr>
          <a:xfrm>
            <a:off x="838200" y="1101634"/>
            <a:ext cx="1051560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graphicFrame>
        <p:nvGraphicFramePr>
          <p:cNvPr id="8" name="Chart 7"/>
          <p:cNvGraphicFramePr>
            <a:graphicFrameLocks/>
          </p:cNvGraphicFramePr>
          <p:nvPr/>
        </p:nvGraphicFramePr>
        <p:xfrm>
          <a:off x="1176337" y="1838144"/>
          <a:ext cx="4581525" cy="280840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nvGraphicFramePr>
        <p:xfrm>
          <a:off x="940777" y="1532426"/>
          <a:ext cx="5023913" cy="328575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03380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FC2697D-6D4B-CF4B-A964-C1CEA23316C6}"/>
              </a:ext>
            </a:extLst>
          </p:cNvPr>
          <p:cNvGrpSpPr/>
          <p:nvPr/>
        </p:nvGrpSpPr>
        <p:grpSpPr>
          <a:xfrm>
            <a:off x="1524000" y="0"/>
            <a:ext cx="9144000" cy="6858000"/>
            <a:chOff x="0" y="0"/>
            <a:chExt cx="9144000" cy="6858000"/>
          </a:xfrm>
        </p:grpSpPr>
        <p:pic>
          <p:nvPicPr>
            <p:cNvPr id="15361" name="Picture 9" descr="A picture containing outdoor, nature&#10;&#10;Description automatically generated">
              <a:extLst>
                <a:ext uri="{FF2B5EF4-FFF2-40B4-BE49-F238E27FC236}">
                  <a16:creationId xmlns:a16="http://schemas.microsoft.com/office/drawing/2014/main" id="{038A822B-8333-6D40-9DEA-4D2ED1BAFDA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TextBox 16">
              <a:extLst>
                <a:ext uri="{FF2B5EF4-FFF2-40B4-BE49-F238E27FC236}">
                  <a16:creationId xmlns:a16="http://schemas.microsoft.com/office/drawing/2014/main" id="{7604A778-7960-EC4A-9ECA-AD7AADC03047}"/>
                </a:ext>
              </a:extLst>
            </p:cNvPr>
            <p:cNvSpPr txBox="1">
              <a:spLocks noChangeArrowheads="1"/>
            </p:cNvSpPr>
            <p:nvPr/>
          </p:nvSpPr>
          <p:spPr bwMode="auto">
            <a:xfrm>
              <a:off x="2319338" y="4011857"/>
              <a:ext cx="6421437"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Myriad Pro" panose="020B0503030403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Myriad Pro" panose="020B0503030403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Myriad Pro" panose="020B0503030403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Myriad Pro" panose="020B0503030403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Myriad Pro" panose="020B0503030403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Myriad Pro" panose="020B0503030403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Myriad Pro" panose="020B0503030403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Myriad Pro" panose="020B0503030403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Myriad Pro" panose="020B0503030403020204" pitchFamily="34" charset="0"/>
                </a:defRPr>
              </a:lvl9pPr>
            </a:lstStyle>
            <a:p>
              <a:pPr eaLnBrk="1" hangingPunct="1">
                <a:lnSpc>
                  <a:spcPct val="110000"/>
                </a:lnSpc>
                <a:spcBef>
                  <a:spcPct val="0"/>
                </a:spcBef>
                <a:buFontTx/>
                <a:buNone/>
              </a:pPr>
              <a:r>
                <a:rPr lang="en-US" altLang="en-US" sz="2100" dirty="0">
                  <a:solidFill>
                    <a:schemeClr val="bg1"/>
                  </a:solidFill>
                </a:rPr>
                <a:t>It is the Mission of the Mansfield Public Schools, in partnership with the Mansfield community, to ensure that each and every child develops the knowledge, skills, and dispositions essential for civic engagement and personal excellence in learning, life, and work within our local and global community.</a:t>
              </a:r>
            </a:p>
            <a:p>
              <a:pPr eaLnBrk="1" hangingPunct="1">
                <a:lnSpc>
                  <a:spcPct val="100000"/>
                </a:lnSpc>
                <a:spcBef>
                  <a:spcPct val="0"/>
                </a:spcBef>
                <a:buFontTx/>
                <a:buNone/>
              </a:pPr>
              <a:endParaRPr lang="en-US" altLang="en-US" sz="1800" dirty="0"/>
            </a:p>
          </p:txBody>
        </p:sp>
        <p:pic>
          <p:nvPicPr>
            <p:cNvPr id="15363" name="Picture 4" descr="A picture containing graphical user interface&#10;&#10;Description automatically generated">
              <a:extLst>
                <a:ext uri="{FF2B5EF4-FFF2-40B4-BE49-F238E27FC236}">
                  <a16:creationId xmlns:a16="http://schemas.microsoft.com/office/drawing/2014/main" id="{05287B13-A47A-004C-8DDD-B74927772E9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31766" t="20062" b="8383"/>
            <a:stretch>
              <a:fillRect/>
            </a:stretch>
          </p:blipFill>
          <p:spPr bwMode="auto">
            <a:xfrm>
              <a:off x="403224" y="281729"/>
              <a:ext cx="5458313" cy="4290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364" name="Picture 10" descr="A picture containing graphical user interface&#10;&#10;Description automatically generated">
            <a:extLst>
              <a:ext uri="{FF2B5EF4-FFF2-40B4-BE49-F238E27FC236}">
                <a16:creationId xmlns:a16="http://schemas.microsoft.com/office/drawing/2014/main" id="{123B243B-A417-8D4A-82ED-8D122CB18C6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372" t="49063" r="66042" b="37891"/>
          <a:stretch>
            <a:fillRect/>
          </a:stretch>
        </p:blipFill>
        <p:spPr bwMode="auto">
          <a:xfrm>
            <a:off x="6969125" y="2376243"/>
            <a:ext cx="329565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Box 1">
            <a:extLst>
              <a:ext uri="{FF2B5EF4-FFF2-40B4-BE49-F238E27FC236}">
                <a16:creationId xmlns:a16="http://schemas.microsoft.com/office/drawing/2014/main" id="{71B41CFB-5241-5246-89A1-17D46F544518}"/>
              </a:ext>
            </a:extLst>
          </p:cNvPr>
          <p:cNvSpPr txBox="1">
            <a:spLocks noChangeArrowheads="1"/>
          </p:cNvSpPr>
          <p:nvPr/>
        </p:nvSpPr>
        <p:spPr bwMode="auto">
          <a:xfrm>
            <a:off x="1927225" y="6440489"/>
            <a:ext cx="9477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Myriad Pro" panose="020B0503030403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Myriad Pro" panose="020B0503030403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Myriad Pro" panose="020B0503030403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Myriad Pro" panose="020B0503030403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Myriad Pro" panose="020B0503030403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Myriad Pro" panose="020B0503030403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Myriad Pro" panose="020B0503030403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Myriad Pro" panose="020B0503030403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Myriad Pro" panose="020B0503030403020204" pitchFamily="34" charset="0"/>
              </a:defRPr>
            </a:lvl9pPr>
          </a:lstStyle>
          <a:p>
            <a:pPr eaLnBrk="1" hangingPunct="1">
              <a:lnSpc>
                <a:spcPct val="100000"/>
              </a:lnSpc>
              <a:spcBef>
                <a:spcPct val="0"/>
              </a:spcBef>
              <a:buFontTx/>
              <a:buNone/>
            </a:pPr>
            <a:r>
              <a:rPr lang="en-US" altLang="en-US" sz="1200" dirty="0">
                <a:solidFill>
                  <a:schemeClr val="bg1"/>
                </a:solidFill>
              </a:rPr>
              <a:t>May 2021</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01972"/>
          </a:xfrm>
        </p:spPr>
        <p:txBody>
          <a:bodyPr/>
          <a:lstStyle/>
          <a:p>
            <a:pPr algn="ctr"/>
            <a:r>
              <a:rPr lang="en-US" b="1" dirty="0">
                <a:solidFill>
                  <a:srgbClr val="002060"/>
                </a:solidFill>
                <a:latin typeface="Footlight MT Light" panose="0204060206030A020304" pitchFamily="18" charset="0"/>
              </a:rPr>
              <a:t>Proposed Budget – Equipment</a:t>
            </a:r>
          </a:p>
        </p:txBody>
      </p:sp>
      <p:sp>
        <p:nvSpPr>
          <p:cNvPr id="3" name="Content Placeholder 2"/>
          <p:cNvSpPr>
            <a:spLocks noGrp="1"/>
          </p:cNvSpPr>
          <p:nvPr>
            <p:ph idx="1"/>
          </p:nvPr>
        </p:nvSpPr>
        <p:spPr>
          <a:xfrm>
            <a:off x="6324600" y="1371600"/>
            <a:ext cx="5040086" cy="5257800"/>
          </a:xfrm>
        </p:spPr>
        <p:txBody>
          <a:bodyPr>
            <a:normAutofit/>
          </a:bodyPr>
          <a:lstStyle/>
          <a:p>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Educational Equipment accounts for the majority of this category</a:t>
            </a:r>
          </a:p>
          <a:p>
            <a:r>
              <a:rPr lang="en-US" dirty="0">
                <a:latin typeface="Tahoma" panose="020B0604030504040204" pitchFamily="34" charset="0"/>
                <a:ea typeface="Tahoma" panose="020B0604030504040204" pitchFamily="34" charset="0"/>
                <a:cs typeface="Tahoma" panose="020B0604030504040204" pitchFamily="34" charset="0"/>
              </a:rPr>
              <a:t>Overall decrease (5.3%)</a:t>
            </a:r>
          </a:p>
        </p:txBody>
      </p:sp>
      <p:sp>
        <p:nvSpPr>
          <p:cNvPr id="6" name="TextBox 5"/>
          <p:cNvSpPr txBox="1"/>
          <p:nvPr/>
        </p:nvSpPr>
        <p:spPr>
          <a:xfrm>
            <a:off x="1537063" y="4787535"/>
            <a:ext cx="4038600" cy="1077218"/>
          </a:xfrm>
          <a:prstGeom prst="rect">
            <a:avLst/>
          </a:prstGeom>
          <a:noFill/>
        </p:spPr>
        <p:txBody>
          <a:bodyPr wrap="square" rtlCol="0">
            <a:spAutoFit/>
          </a:bodyPr>
          <a:lstStyle/>
          <a:p>
            <a:r>
              <a:rPr lang="en-US" sz="1600" b="1" dirty="0"/>
              <a:t>2022-23 Proposed     	 $   117,050</a:t>
            </a:r>
          </a:p>
          <a:p>
            <a:r>
              <a:rPr lang="en-US" sz="1600" b="1" dirty="0"/>
              <a:t>2021-22 Budget	 $   123,600</a:t>
            </a:r>
          </a:p>
          <a:p>
            <a:r>
              <a:rPr lang="en-US" sz="1600" b="1" dirty="0"/>
              <a:t>Decrease	 	  $    (6,550)</a:t>
            </a:r>
          </a:p>
          <a:p>
            <a:r>
              <a:rPr lang="en-US" sz="1600" b="1" dirty="0"/>
              <a:t>% Decrease                             (5.3%)</a:t>
            </a:r>
          </a:p>
        </p:txBody>
      </p:sp>
      <p:cxnSp>
        <p:nvCxnSpPr>
          <p:cNvPr id="5" name="Straight Connector 4"/>
          <p:cNvCxnSpPr/>
          <p:nvPr/>
        </p:nvCxnSpPr>
        <p:spPr>
          <a:xfrm>
            <a:off x="836023" y="1136468"/>
            <a:ext cx="10528663"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graphicFrame>
        <p:nvGraphicFramePr>
          <p:cNvPr id="8" name="Chart 7"/>
          <p:cNvGraphicFramePr>
            <a:graphicFrameLocks/>
          </p:cNvGraphicFramePr>
          <p:nvPr/>
        </p:nvGraphicFramePr>
        <p:xfrm>
          <a:off x="1267432" y="1746011"/>
          <a:ext cx="4577862" cy="277055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nvGraphicFramePr>
        <p:xfrm>
          <a:off x="931985" y="1538067"/>
          <a:ext cx="5037991" cy="297849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420005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54075"/>
          </a:xfrm>
        </p:spPr>
        <p:txBody>
          <a:bodyPr>
            <a:normAutofit/>
          </a:bodyPr>
          <a:lstStyle/>
          <a:p>
            <a:pPr algn="ctr"/>
            <a:r>
              <a:rPr lang="en-US" b="1" dirty="0">
                <a:solidFill>
                  <a:srgbClr val="002060"/>
                </a:solidFill>
                <a:latin typeface="Footlight MT Light" panose="0204060206030A020304" pitchFamily="18" charset="0"/>
              </a:rPr>
              <a:t>Proposed Budget – Other Programs</a:t>
            </a:r>
          </a:p>
        </p:txBody>
      </p:sp>
      <p:sp>
        <p:nvSpPr>
          <p:cNvPr id="3" name="Content Placeholder 2"/>
          <p:cNvSpPr>
            <a:spLocks noGrp="1"/>
          </p:cNvSpPr>
          <p:nvPr>
            <p:ph idx="1"/>
          </p:nvPr>
        </p:nvSpPr>
        <p:spPr>
          <a:xfrm>
            <a:off x="6275194" y="1644847"/>
            <a:ext cx="5794466" cy="4848028"/>
          </a:xfrm>
        </p:spPr>
        <p:txBody>
          <a:bodyPr>
            <a:normAutofit/>
          </a:bodyPr>
          <a:lstStyle/>
          <a:p>
            <a:r>
              <a:rPr lang="en-US" dirty="0">
                <a:latin typeface="Tahoma" panose="020B0604030504040204" pitchFamily="34" charset="0"/>
                <a:ea typeface="Tahoma" panose="020B0604030504040204" pitchFamily="34" charset="0"/>
                <a:cs typeface="Tahoma" panose="020B0604030504040204" pitchFamily="34" charset="0"/>
              </a:rPr>
              <a:t>Suzuki program now included in operating budget</a:t>
            </a:r>
          </a:p>
          <a:p>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Oak Grove Montessori </a:t>
            </a:r>
          </a:p>
          <a:p>
            <a:pPr lvl="1">
              <a:buSzPct val="100000"/>
              <a:buFont typeface="Tahoma" panose="020B060403050404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Provides services of a school nurse</a:t>
            </a:r>
          </a:p>
          <a:p>
            <a:pPr lvl="1">
              <a:buSzPct val="100000"/>
              <a:buFont typeface="Tahoma" panose="020B060403050404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a:p>
            <a:pPr>
              <a:buSzPct val="100000"/>
            </a:pPr>
            <a:r>
              <a:rPr lang="en-US" dirty="0">
                <a:latin typeface="Tahoma" panose="020B0604030504040204" pitchFamily="34" charset="0"/>
                <a:ea typeface="Tahoma" panose="020B0604030504040204" pitchFamily="34" charset="0"/>
                <a:cs typeface="Tahoma" panose="020B0604030504040204" pitchFamily="34" charset="0"/>
              </a:rPr>
              <a:t>Summer School</a:t>
            </a:r>
          </a:p>
          <a:p>
            <a:pPr lvl="1">
              <a:buSzPct val="100000"/>
              <a:buFont typeface="Tahoma" panose="020B060403050404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Middle School program </a:t>
            </a:r>
          </a:p>
          <a:p>
            <a:pPr lvl="1">
              <a:buSzPct val="68000"/>
              <a:buFont typeface="Tahoma" panose="020B060403050404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Special Services program</a:t>
            </a:r>
          </a:p>
          <a:p>
            <a:pPr marL="457200" lvl="1" indent="0">
              <a:buNone/>
            </a:pPr>
            <a:endParaRPr lang="en-US" dirty="0">
              <a:latin typeface="Tahoma" panose="020B0604030504040204" pitchFamily="34" charset="0"/>
              <a:ea typeface="Tahoma" panose="020B0604030504040204" pitchFamily="34" charset="0"/>
              <a:cs typeface="Tahoma" panose="020B0604030504040204" pitchFamily="34" charset="0"/>
            </a:endParaRPr>
          </a:p>
          <a:p>
            <a:pPr lvl="1"/>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1785257" y="4990010"/>
            <a:ext cx="4038600" cy="1077218"/>
          </a:xfrm>
          <a:prstGeom prst="rect">
            <a:avLst/>
          </a:prstGeom>
          <a:noFill/>
        </p:spPr>
        <p:txBody>
          <a:bodyPr wrap="square" rtlCol="0">
            <a:spAutoFit/>
          </a:bodyPr>
          <a:lstStyle/>
          <a:p>
            <a:r>
              <a:rPr lang="en-US" sz="1600" b="1" dirty="0"/>
              <a:t>2022-23 Proposed     	  $   29,000 </a:t>
            </a:r>
          </a:p>
          <a:p>
            <a:r>
              <a:rPr lang="en-US" sz="1600" b="1" dirty="0"/>
              <a:t>2021-22 Budget	  $   47,000</a:t>
            </a:r>
          </a:p>
          <a:p>
            <a:r>
              <a:rPr lang="en-US" sz="1600" b="1" dirty="0"/>
              <a:t>Increase	 	  $    18,000</a:t>
            </a:r>
          </a:p>
          <a:p>
            <a:r>
              <a:rPr lang="en-US" sz="1600" b="1" dirty="0"/>
              <a:t>% Increase	      	        38.3% </a:t>
            </a:r>
          </a:p>
        </p:txBody>
      </p:sp>
      <p:cxnSp>
        <p:nvCxnSpPr>
          <p:cNvPr id="5" name="Straight Connector 4"/>
          <p:cNvCxnSpPr/>
          <p:nvPr/>
        </p:nvCxnSpPr>
        <p:spPr>
          <a:xfrm>
            <a:off x="864325" y="1114697"/>
            <a:ext cx="10489475"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graphicFrame>
        <p:nvGraphicFramePr>
          <p:cNvPr id="7" name="Chart 6"/>
          <p:cNvGraphicFramePr>
            <a:graphicFrameLocks/>
          </p:cNvGraphicFramePr>
          <p:nvPr/>
        </p:nvGraphicFramePr>
        <p:xfrm>
          <a:off x="1245995" y="1631527"/>
          <a:ext cx="4577862" cy="294615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a:graphicFrameLocks/>
          </p:cNvGraphicFramePr>
          <p:nvPr/>
        </p:nvGraphicFramePr>
        <p:xfrm>
          <a:off x="1072662" y="1406768"/>
          <a:ext cx="5029199" cy="345537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0426684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2060"/>
                </a:solidFill>
                <a:latin typeface="Footlight MT Light" panose="0204060206030A020304" pitchFamily="18" charset="0"/>
              </a:rPr>
              <a:t>Next Steps</a:t>
            </a:r>
          </a:p>
        </p:txBody>
      </p:sp>
      <p:sp>
        <p:nvSpPr>
          <p:cNvPr id="3" name="Content Placeholder 2"/>
          <p:cNvSpPr>
            <a:spLocks noGrp="1"/>
          </p:cNvSpPr>
          <p:nvPr>
            <p:ph idx="1"/>
          </p:nvPr>
        </p:nvSpPr>
        <p:spPr>
          <a:xfrm>
            <a:off x="838200" y="1956254"/>
            <a:ext cx="10515600" cy="4351338"/>
          </a:xfrm>
        </p:spPr>
        <p:txBody>
          <a:bodyPr>
            <a:normAutofit lnSpcReduction="10000"/>
          </a:bodyPr>
          <a:lstStyle/>
          <a:p>
            <a:pPr lvl="1"/>
            <a:r>
              <a:rPr lang="en-US" sz="3000" dirty="0">
                <a:latin typeface="Tahoma" panose="020B0604030504040204" pitchFamily="34" charset="0"/>
                <a:ea typeface="Tahoma" panose="020B0604030504040204" pitchFamily="34" charset="0"/>
                <a:cs typeface="Tahoma" panose="020B0604030504040204" pitchFamily="34" charset="0"/>
              </a:rPr>
              <a:t>January 27 Workshop: 7:00pm</a:t>
            </a:r>
            <a:endParaRPr lang="en-US" sz="2600" dirty="0">
              <a:latin typeface="Tahoma" panose="020B0604030504040204" pitchFamily="34" charset="0"/>
              <a:ea typeface="Tahoma" panose="020B0604030504040204" pitchFamily="34" charset="0"/>
              <a:cs typeface="Tahoma" panose="020B0604030504040204" pitchFamily="34" charset="0"/>
            </a:endParaRPr>
          </a:p>
          <a:p>
            <a:pPr lvl="2">
              <a:buFont typeface="Tahoma" panose="020B0604030504040204" pitchFamily="34" charset="0"/>
              <a:buChar char="◦"/>
            </a:pPr>
            <a:r>
              <a:rPr lang="en-US" sz="2600" dirty="0">
                <a:latin typeface="Tahoma" panose="020B0604030504040204" pitchFamily="34" charset="0"/>
                <a:ea typeface="Tahoma" panose="020B0604030504040204" pitchFamily="34" charset="0"/>
                <a:cs typeface="Tahoma" panose="020B0604030504040204" pitchFamily="34" charset="0"/>
              </a:rPr>
              <a:t>Staffing</a:t>
            </a:r>
          </a:p>
          <a:p>
            <a:pPr lvl="2">
              <a:buFont typeface="Tahoma" panose="020B0604030504040204" pitchFamily="34" charset="0"/>
              <a:buChar char="◦"/>
            </a:pPr>
            <a:r>
              <a:rPr lang="en-US" sz="2600" dirty="0">
                <a:latin typeface="Tahoma" panose="020B0604030504040204" pitchFamily="34" charset="0"/>
                <a:ea typeface="Tahoma" panose="020B0604030504040204" pitchFamily="34" charset="0"/>
                <a:cs typeface="Tahoma" panose="020B0604030504040204" pitchFamily="34" charset="0"/>
              </a:rPr>
              <a:t>Regular Programs – Elementary School and Middle School</a:t>
            </a:r>
          </a:p>
          <a:p>
            <a:pPr lvl="2">
              <a:buFont typeface="Tahoma" panose="020B0604030504040204" pitchFamily="34" charset="0"/>
              <a:buChar char="◦"/>
            </a:pPr>
            <a:endParaRPr lang="en-US" sz="2600" dirty="0">
              <a:latin typeface="Tahoma" panose="020B0604030504040204" pitchFamily="34" charset="0"/>
              <a:ea typeface="Tahoma" panose="020B0604030504040204" pitchFamily="34" charset="0"/>
              <a:cs typeface="Tahoma" panose="020B0604030504040204" pitchFamily="34" charset="0"/>
            </a:endParaRPr>
          </a:p>
          <a:p>
            <a:pPr lvl="1"/>
            <a:r>
              <a:rPr lang="en-US" sz="3000" dirty="0">
                <a:latin typeface="Tahoma" panose="020B0604030504040204" pitchFamily="34" charset="0"/>
                <a:ea typeface="Tahoma" panose="020B0604030504040204" pitchFamily="34" charset="0"/>
                <a:cs typeface="Tahoma" panose="020B0604030504040204" pitchFamily="34" charset="0"/>
              </a:rPr>
              <a:t>February 3 Workshop: 7:00pm</a:t>
            </a:r>
          </a:p>
          <a:p>
            <a:pPr lvl="2">
              <a:buFont typeface="Tahoma" panose="020B0604030504040204" pitchFamily="34" charset="0"/>
              <a:buChar char="◦"/>
            </a:pPr>
            <a:r>
              <a:rPr lang="en-US" sz="2600" dirty="0">
                <a:latin typeface="Tahoma" panose="020B0604030504040204" pitchFamily="34" charset="0"/>
                <a:ea typeface="Tahoma" panose="020B0604030504040204" pitchFamily="34" charset="0"/>
                <a:cs typeface="Tahoma" panose="020B0604030504040204" pitchFamily="34" charset="0"/>
              </a:rPr>
              <a:t>Support Services, Special Education</a:t>
            </a:r>
          </a:p>
          <a:p>
            <a:pPr lvl="2">
              <a:buFont typeface="Tahoma" panose="020B0604030504040204" pitchFamily="34" charset="0"/>
              <a:buChar char="◦"/>
            </a:pPr>
            <a:r>
              <a:rPr lang="en-US" sz="2600" dirty="0">
                <a:latin typeface="Tahoma" panose="020B0604030504040204" pitchFamily="34" charset="0"/>
                <a:ea typeface="Tahoma" panose="020B0604030504040204" pitchFamily="34" charset="0"/>
                <a:cs typeface="Tahoma" panose="020B0604030504040204" pitchFamily="34" charset="0"/>
              </a:rPr>
              <a:t>District Management, Facilities, Other</a:t>
            </a:r>
          </a:p>
          <a:p>
            <a:pPr lvl="2">
              <a:buFont typeface="Tahoma" panose="020B0604030504040204" pitchFamily="34" charset="0"/>
              <a:buChar char="◦"/>
            </a:pPr>
            <a:endParaRPr lang="en-US" sz="2600" dirty="0">
              <a:latin typeface="Tahoma" panose="020B0604030504040204" pitchFamily="34" charset="0"/>
              <a:ea typeface="Tahoma" panose="020B0604030504040204" pitchFamily="34" charset="0"/>
              <a:cs typeface="Tahoma" panose="020B0604030504040204" pitchFamily="34" charset="0"/>
            </a:endParaRPr>
          </a:p>
          <a:p>
            <a:pPr lvl="1"/>
            <a:r>
              <a:rPr lang="en-US" sz="3000" dirty="0">
                <a:latin typeface="Tahoma" panose="020B0604030504040204" pitchFamily="34" charset="0"/>
                <a:ea typeface="Tahoma" panose="020B0604030504040204" pitchFamily="34" charset="0"/>
                <a:cs typeface="Tahoma" panose="020B0604030504040204" pitchFamily="34" charset="0"/>
              </a:rPr>
              <a:t>February 10 Board Meeting: 7:00pm</a:t>
            </a:r>
          </a:p>
          <a:p>
            <a:pPr lvl="2">
              <a:buFont typeface="Tahoma" panose="020B0604030504040204" pitchFamily="34" charset="0"/>
              <a:buChar char="◦"/>
            </a:pPr>
            <a:r>
              <a:rPr lang="en-US" sz="2600" dirty="0">
                <a:solidFill>
                  <a:prstClr val="black"/>
                </a:solidFill>
                <a:latin typeface="Tahoma" panose="020B0604030504040204" pitchFamily="34" charset="0"/>
                <a:ea typeface="Tahoma" panose="020B0604030504040204" pitchFamily="34" charset="0"/>
                <a:cs typeface="Tahoma" panose="020B0604030504040204" pitchFamily="34" charset="0"/>
              </a:rPr>
              <a:t>Budget Review and Adoption</a:t>
            </a:r>
          </a:p>
          <a:p>
            <a:pPr marL="914400" lvl="2" indent="0">
              <a:buSzPct val="81000"/>
              <a:buNone/>
            </a:pPr>
            <a:endParaRPr lang="en-US" sz="2600" dirty="0">
              <a:latin typeface="Tahoma" panose="020B0604030504040204" pitchFamily="34" charset="0"/>
              <a:ea typeface="Tahoma" panose="020B0604030504040204" pitchFamily="34" charset="0"/>
              <a:cs typeface="Tahoma" panose="020B0604030504040204" pitchFamily="34" charset="0"/>
            </a:endParaRPr>
          </a:p>
        </p:txBody>
      </p:sp>
      <p:cxnSp>
        <p:nvCxnSpPr>
          <p:cNvPr id="5" name="Straight Connector 4"/>
          <p:cNvCxnSpPr/>
          <p:nvPr/>
        </p:nvCxnSpPr>
        <p:spPr>
          <a:xfrm>
            <a:off x="942703" y="1345475"/>
            <a:ext cx="10515600" cy="13062"/>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35829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3449229"/>
          </a:xfrm>
        </p:spPr>
        <p:txBody>
          <a:bodyPr>
            <a:normAutofit/>
          </a:bodyPr>
          <a:lstStyle/>
          <a:p>
            <a:pPr algn="ctr"/>
            <a:r>
              <a:rPr lang="en-US" sz="6000" b="1" dirty="0">
                <a:solidFill>
                  <a:srgbClr val="002060"/>
                </a:solidFill>
                <a:latin typeface="Footlight MT Light" panose="0204060206030A020304" pitchFamily="18" charset="0"/>
              </a:rPr>
              <a:t>Budget Development Process</a:t>
            </a:r>
          </a:p>
        </p:txBody>
      </p:sp>
      <p:sp>
        <p:nvSpPr>
          <p:cNvPr id="4" name="Rectangle 3"/>
          <p:cNvSpPr/>
          <p:nvPr/>
        </p:nvSpPr>
        <p:spPr>
          <a:xfrm>
            <a:off x="5977217" y="3244334"/>
            <a:ext cx="237566" cy="369332"/>
          </a:xfrm>
          <a:prstGeom prst="rect">
            <a:avLst/>
          </a:prstGeom>
        </p:spPr>
        <p:txBody>
          <a:bodyPr wrap="none">
            <a:spAutoFit/>
          </a:bodyPr>
          <a:lstStyle/>
          <a:p>
            <a:r>
              <a:rPr lang="en-US" dirty="0"/>
              <a:t> </a:t>
            </a:r>
          </a:p>
        </p:txBody>
      </p:sp>
      <p:cxnSp>
        <p:nvCxnSpPr>
          <p:cNvPr id="6" name="Straight Connector 5"/>
          <p:cNvCxnSpPr/>
          <p:nvPr/>
        </p:nvCxnSpPr>
        <p:spPr>
          <a:xfrm>
            <a:off x="1169437" y="3043645"/>
            <a:ext cx="9853126" cy="1"/>
          </a:xfrm>
          <a:prstGeom prst="line">
            <a:avLst/>
          </a:prstGeom>
          <a:ln w="168275" cmpd="thickThin">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74052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2060"/>
                </a:solidFill>
                <a:latin typeface="Footlight MT Light" panose="0204060206030A020304" pitchFamily="18" charset="0"/>
              </a:rPr>
              <a:t>Budget Development</a:t>
            </a:r>
          </a:p>
        </p:txBody>
      </p:sp>
      <p:sp>
        <p:nvSpPr>
          <p:cNvPr id="3" name="Content Placeholder 2"/>
          <p:cNvSpPr>
            <a:spLocks noGrp="1"/>
          </p:cNvSpPr>
          <p:nvPr>
            <p:ph idx="1"/>
          </p:nvPr>
        </p:nvSpPr>
        <p:spPr>
          <a:xfrm>
            <a:off x="838200" y="1825624"/>
            <a:ext cx="10699632" cy="4753159"/>
          </a:xfrm>
        </p:spPr>
        <p:txBody>
          <a:bodyPr>
            <a:noAutofit/>
          </a:bodyPr>
          <a:lstStyle/>
          <a:p>
            <a:pPr>
              <a:buClr>
                <a:schemeClr val="tx2"/>
              </a:buClr>
            </a:pPr>
            <a:r>
              <a:rPr lang="en-US" dirty="0">
                <a:latin typeface="Tahoma" panose="020B0604030504040204" pitchFamily="34" charset="0"/>
                <a:ea typeface="Tahoma" panose="020B0604030504040204" pitchFamily="34" charset="0"/>
                <a:cs typeface="Tahoma" panose="020B0604030504040204" pitchFamily="34" charset="0"/>
              </a:rPr>
              <a:t>Examined expenditures from past three years across each school and department</a:t>
            </a:r>
          </a:p>
          <a:p>
            <a:pPr marL="0" indent="0">
              <a:buNone/>
            </a:pPr>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Identified reductions and needs for each account line</a:t>
            </a:r>
          </a:p>
          <a:p>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Continued some realignment of accounts to reflect actual expenses by budget line/category</a:t>
            </a:r>
          </a:p>
          <a:p>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Reviewed actual and projected enrollment and developed staffing proposal</a:t>
            </a:r>
          </a:p>
        </p:txBody>
      </p:sp>
      <p:cxnSp>
        <p:nvCxnSpPr>
          <p:cNvPr id="5" name="Straight Connector 4"/>
          <p:cNvCxnSpPr/>
          <p:nvPr/>
        </p:nvCxnSpPr>
        <p:spPr>
          <a:xfrm>
            <a:off x="838200" y="1387086"/>
            <a:ext cx="1051560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7165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120775"/>
          </a:xfrm>
        </p:spPr>
        <p:txBody>
          <a:bodyPr>
            <a:noAutofit/>
          </a:bodyPr>
          <a:lstStyle/>
          <a:p>
            <a:pPr algn="ctr"/>
            <a:r>
              <a:rPr lang="en-US" b="1" dirty="0">
                <a:solidFill>
                  <a:srgbClr val="002060"/>
                </a:solidFill>
                <a:latin typeface="Footlight MT Light" panose="0204060206030A020304" pitchFamily="18" charset="0"/>
              </a:rPr>
              <a:t>Budget Process</a:t>
            </a:r>
            <a:br>
              <a:rPr lang="en-US" b="1" dirty="0">
                <a:solidFill>
                  <a:srgbClr val="002060"/>
                </a:solidFill>
                <a:latin typeface="Footlight MT Light" panose="0204060206030A020304" pitchFamily="18" charset="0"/>
              </a:rPr>
            </a:br>
            <a:endParaRPr lang="en-US" dirty="0"/>
          </a:p>
        </p:txBody>
      </p:sp>
      <p:sp>
        <p:nvSpPr>
          <p:cNvPr id="3" name="Content Placeholder 2"/>
          <p:cNvSpPr>
            <a:spLocks noGrp="1"/>
          </p:cNvSpPr>
          <p:nvPr>
            <p:ph idx="1"/>
          </p:nvPr>
        </p:nvSpPr>
        <p:spPr>
          <a:xfrm>
            <a:off x="838200" y="1485900"/>
            <a:ext cx="10515600" cy="5609063"/>
          </a:xfrm>
        </p:spPr>
        <p:txBody>
          <a:bodyPr>
            <a:normAutofit/>
          </a:bodyPr>
          <a:lstStyle/>
          <a:p>
            <a:pPr marL="365760" indent="-256032">
              <a:spcBef>
                <a:spcPts val="400"/>
              </a:spcBef>
              <a:buClr>
                <a:schemeClr val="accent1"/>
              </a:buClr>
              <a:buSzPct val="68000"/>
              <a:buFont typeface="Wingdings 3"/>
              <a:buChar char=""/>
            </a:pPr>
            <a:r>
              <a:rPr lang="en-US" sz="3200" dirty="0">
                <a:latin typeface="Tahoma" panose="020B0604030504040204" pitchFamily="34" charset="0"/>
                <a:ea typeface="Tahoma" panose="020B0604030504040204" pitchFamily="34" charset="0"/>
                <a:cs typeface="Tahoma" panose="020B0604030504040204" pitchFamily="34" charset="0"/>
              </a:rPr>
              <a:t>Kick-off meeting to distribute instructions, worksheets, and any specific guidelines </a:t>
            </a:r>
          </a:p>
          <a:p>
            <a:pPr marL="365760" indent="-256032">
              <a:spcBef>
                <a:spcPts val="400"/>
              </a:spcBef>
              <a:buClr>
                <a:schemeClr val="accent1"/>
              </a:buClr>
              <a:buSzPct val="68000"/>
              <a:buFont typeface="Wingdings 3"/>
              <a:buChar char=""/>
            </a:pPr>
            <a:r>
              <a:rPr lang="en-US" sz="3200" dirty="0">
                <a:latin typeface="Tahoma" panose="020B0604030504040204" pitchFamily="34" charset="0"/>
                <a:ea typeface="Tahoma" panose="020B0604030504040204" pitchFamily="34" charset="0"/>
                <a:cs typeface="Tahoma" panose="020B0604030504040204" pitchFamily="34" charset="0"/>
              </a:rPr>
              <a:t>Administrators prepare their narratives &amp; requested budgets </a:t>
            </a:r>
          </a:p>
          <a:p>
            <a:pPr marL="365760" indent="-256032">
              <a:spcBef>
                <a:spcPts val="400"/>
              </a:spcBef>
              <a:buClr>
                <a:schemeClr val="accent1"/>
              </a:buClr>
              <a:buSzPct val="68000"/>
              <a:buFont typeface="Wingdings 3"/>
              <a:buChar char=""/>
            </a:pPr>
            <a:r>
              <a:rPr lang="en-US" sz="3200" dirty="0">
                <a:latin typeface="Tahoma" panose="020B0604030504040204" pitchFamily="34" charset="0"/>
                <a:ea typeface="Tahoma" panose="020B0604030504040204" pitchFamily="34" charset="0"/>
                <a:cs typeface="Tahoma" panose="020B0604030504040204" pitchFamily="34" charset="0"/>
              </a:rPr>
              <a:t>Superintendent and Finance Director meet with all Administrators to review their proposals </a:t>
            </a:r>
          </a:p>
          <a:p>
            <a:pPr marL="822960" lvl="1" indent="-256032">
              <a:spcBef>
                <a:spcPts val="400"/>
              </a:spcBef>
              <a:buClr>
                <a:schemeClr val="accent1"/>
              </a:buClr>
              <a:buSzPct val="68000"/>
              <a:buFont typeface="Wingdings 3"/>
              <a:buChar char=""/>
            </a:pPr>
            <a:r>
              <a:rPr lang="en-US" sz="2800" dirty="0">
                <a:latin typeface="Tahoma" panose="020B0604030504040204" pitchFamily="34" charset="0"/>
                <a:ea typeface="Tahoma" panose="020B0604030504040204" pitchFamily="34" charset="0"/>
                <a:cs typeface="Tahoma" panose="020B0604030504040204" pitchFamily="34" charset="0"/>
              </a:rPr>
              <a:t>Line by line review including supporting information for requests</a:t>
            </a:r>
          </a:p>
          <a:p>
            <a:pPr marL="822960" lvl="1" indent="-256032">
              <a:spcBef>
                <a:spcPts val="400"/>
              </a:spcBef>
              <a:buClr>
                <a:schemeClr val="accent1"/>
              </a:buClr>
              <a:buSzPct val="68000"/>
              <a:buFont typeface="Wingdings 3"/>
              <a:buChar char=""/>
            </a:pPr>
            <a:r>
              <a:rPr lang="en-US" sz="2800" dirty="0">
                <a:latin typeface="Tahoma" panose="020B0604030504040204" pitchFamily="34" charset="0"/>
                <a:ea typeface="Tahoma" panose="020B0604030504040204" pitchFamily="34" charset="0"/>
                <a:cs typeface="Tahoma" panose="020B0604030504040204" pitchFamily="34" charset="0"/>
              </a:rPr>
              <a:t>Staffing and Class size review</a:t>
            </a:r>
          </a:p>
          <a:p>
            <a:pPr marL="365760" indent="-256032">
              <a:spcBef>
                <a:spcPts val="400"/>
              </a:spcBef>
              <a:buClr>
                <a:schemeClr val="accent1"/>
              </a:buClr>
              <a:buSzPct val="68000"/>
              <a:buFont typeface="Wingdings 3"/>
              <a:buChar char=""/>
            </a:pPr>
            <a:r>
              <a:rPr lang="en-US" sz="3200" dirty="0">
                <a:latin typeface="Tahoma" panose="020B0604030504040204" pitchFamily="34" charset="0"/>
                <a:ea typeface="Tahoma" panose="020B0604030504040204" pitchFamily="34" charset="0"/>
                <a:cs typeface="Tahoma" panose="020B0604030504040204" pitchFamily="34" charset="0"/>
              </a:rPr>
              <a:t>Superintendent finalizes proposed budget</a:t>
            </a:r>
          </a:p>
          <a:p>
            <a:pPr marL="365760" indent="-256032">
              <a:spcBef>
                <a:spcPts val="400"/>
              </a:spcBef>
              <a:buClr>
                <a:schemeClr val="accent1"/>
              </a:buClr>
              <a:buSzPct val="68000"/>
              <a:buFont typeface="Wingdings 3"/>
              <a:buChar char=""/>
            </a:pPr>
            <a:endParaRPr lang="en-US" sz="3200" dirty="0">
              <a:latin typeface="Tahoma" panose="020B0604030504040204" pitchFamily="34" charset="0"/>
              <a:ea typeface="Tahoma" panose="020B0604030504040204" pitchFamily="34" charset="0"/>
              <a:cs typeface="Tahoma" panose="020B0604030504040204" pitchFamily="34" charset="0"/>
            </a:endParaRPr>
          </a:p>
          <a:p>
            <a:pPr marL="365760" indent="-256032">
              <a:spcBef>
                <a:spcPts val="400"/>
              </a:spcBef>
              <a:buClr>
                <a:schemeClr val="accent1"/>
              </a:buClr>
              <a:buSzPct val="68000"/>
              <a:buFont typeface="Wingdings 3"/>
              <a:buChar char=""/>
            </a:pPr>
            <a:endParaRPr lang="en-US" sz="2400" dirty="0">
              <a:latin typeface="Tahoma" panose="020B0604030504040204" pitchFamily="34" charset="0"/>
              <a:ea typeface="Tahoma" panose="020B0604030504040204" pitchFamily="34" charset="0"/>
              <a:cs typeface="Tahoma" panose="020B0604030504040204" pitchFamily="34" charset="0"/>
            </a:endParaRPr>
          </a:p>
          <a:p>
            <a:pPr marL="1280160" lvl="2" indent="-256032">
              <a:spcBef>
                <a:spcPts val="400"/>
              </a:spcBef>
              <a:buClr>
                <a:schemeClr val="accent1"/>
              </a:buClr>
              <a:buSzPct val="68000"/>
              <a:buFont typeface="Wingdings 3"/>
              <a:buChar char=""/>
            </a:pPr>
            <a:endParaRPr lang="en-US" dirty="0">
              <a:latin typeface="Tahoma" panose="020B0604030504040204" pitchFamily="34" charset="0"/>
              <a:ea typeface="Tahoma" panose="020B0604030504040204" pitchFamily="34" charset="0"/>
              <a:cs typeface="Tahoma" panose="020B0604030504040204" pitchFamily="34" charset="0"/>
            </a:endParaRPr>
          </a:p>
          <a:p>
            <a:pPr marL="1280160" lvl="2" indent="-256032">
              <a:spcBef>
                <a:spcPts val="400"/>
              </a:spcBef>
              <a:buClr>
                <a:schemeClr val="accent1"/>
              </a:buClr>
              <a:buSzPct val="68000"/>
              <a:buFont typeface="Wingdings 3"/>
              <a:buChar char=""/>
            </a:pPr>
            <a:endParaRPr lang="en-US" dirty="0">
              <a:latin typeface="Tahoma" panose="020B0604030504040204" pitchFamily="34" charset="0"/>
              <a:ea typeface="Tahoma" panose="020B0604030504040204" pitchFamily="34" charset="0"/>
              <a:cs typeface="Tahoma" panose="020B0604030504040204" pitchFamily="34" charset="0"/>
            </a:endParaRPr>
          </a:p>
          <a:p>
            <a:pPr marL="822960" lvl="1" indent="-256032">
              <a:spcBef>
                <a:spcPts val="400"/>
              </a:spcBef>
              <a:buClr>
                <a:schemeClr val="accent1"/>
              </a:buClr>
              <a:buSzPct val="68000"/>
              <a:buFont typeface="Wingdings 3"/>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cxnSp>
        <p:nvCxnSpPr>
          <p:cNvPr id="4" name="Straight Connector 3"/>
          <p:cNvCxnSpPr/>
          <p:nvPr/>
        </p:nvCxnSpPr>
        <p:spPr>
          <a:xfrm>
            <a:off x="653143" y="964474"/>
            <a:ext cx="10659291"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14557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120775"/>
          </a:xfrm>
        </p:spPr>
        <p:txBody>
          <a:bodyPr>
            <a:noAutofit/>
          </a:bodyPr>
          <a:lstStyle/>
          <a:p>
            <a:pPr algn="ctr"/>
            <a:r>
              <a:rPr lang="en-US" b="1" dirty="0">
                <a:solidFill>
                  <a:srgbClr val="002060"/>
                </a:solidFill>
                <a:latin typeface="Footlight MT Light" panose="0204060206030A020304" pitchFamily="18" charset="0"/>
              </a:rPr>
              <a:t>Budget Process</a:t>
            </a:r>
            <a:br>
              <a:rPr lang="en-US" b="1" dirty="0">
                <a:solidFill>
                  <a:srgbClr val="002060"/>
                </a:solidFill>
                <a:latin typeface="Footlight MT Light" panose="0204060206030A020304" pitchFamily="18" charset="0"/>
              </a:rPr>
            </a:br>
            <a:endParaRPr lang="en-US" dirty="0"/>
          </a:p>
        </p:txBody>
      </p:sp>
      <p:sp>
        <p:nvSpPr>
          <p:cNvPr id="3" name="Content Placeholder 2"/>
          <p:cNvSpPr>
            <a:spLocks noGrp="1"/>
          </p:cNvSpPr>
          <p:nvPr>
            <p:ph idx="1"/>
          </p:nvPr>
        </p:nvSpPr>
        <p:spPr>
          <a:xfrm>
            <a:off x="838200" y="1563824"/>
            <a:ext cx="10515600" cy="5294175"/>
          </a:xfrm>
        </p:spPr>
        <p:txBody>
          <a:bodyPr>
            <a:normAutofit/>
          </a:bodyPr>
          <a:lstStyle/>
          <a:p>
            <a:pPr marL="365760" indent="-256032">
              <a:spcBef>
                <a:spcPts val="400"/>
              </a:spcBef>
              <a:buClr>
                <a:schemeClr val="accent1"/>
              </a:buClr>
              <a:buSzPct val="68000"/>
              <a:buFont typeface="Wingdings 3"/>
              <a:buChar char=""/>
            </a:pPr>
            <a:r>
              <a:rPr lang="en-US" sz="3200" dirty="0">
                <a:latin typeface="Tahoma" panose="020B0604030504040204" pitchFamily="34" charset="0"/>
                <a:ea typeface="Tahoma" panose="020B0604030504040204" pitchFamily="34" charset="0"/>
                <a:cs typeface="Tahoma" panose="020B0604030504040204" pitchFamily="34" charset="0"/>
              </a:rPr>
              <a:t>Board of Education Reviews – May Recommend Changes</a:t>
            </a:r>
          </a:p>
          <a:p>
            <a:pPr marL="365760" indent="-256032">
              <a:spcBef>
                <a:spcPts val="400"/>
              </a:spcBef>
              <a:buClr>
                <a:schemeClr val="accent1"/>
              </a:buClr>
              <a:buSzPct val="68000"/>
              <a:buFont typeface="Wingdings 3"/>
              <a:buChar char=""/>
            </a:pPr>
            <a:r>
              <a:rPr lang="en-US" sz="3200" dirty="0">
                <a:latin typeface="Tahoma" panose="020B0604030504040204" pitchFamily="34" charset="0"/>
                <a:ea typeface="Tahoma" panose="020B0604030504040204" pitchFamily="34" charset="0"/>
                <a:cs typeface="Tahoma" panose="020B0604030504040204" pitchFamily="34" charset="0"/>
              </a:rPr>
              <a:t>Board of Education Adopts Budget</a:t>
            </a:r>
          </a:p>
          <a:p>
            <a:pPr marL="365760" indent="-256032">
              <a:spcBef>
                <a:spcPts val="400"/>
              </a:spcBef>
              <a:buClr>
                <a:schemeClr val="accent1"/>
              </a:buClr>
              <a:buSzPct val="68000"/>
              <a:buFont typeface="Wingdings 3"/>
              <a:buChar char=""/>
            </a:pPr>
            <a:r>
              <a:rPr lang="en-US" sz="3200" dirty="0">
                <a:latin typeface="Tahoma" panose="020B0604030504040204" pitchFamily="34" charset="0"/>
                <a:ea typeface="Tahoma" panose="020B0604030504040204" pitchFamily="34" charset="0"/>
                <a:cs typeface="Tahoma" panose="020B0604030504040204" pitchFamily="34" charset="0"/>
              </a:rPr>
              <a:t>Town Manager Proposes Budget to Town Council which includes the Board Adopted Budget</a:t>
            </a:r>
          </a:p>
          <a:p>
            <a:pPr marL="365760" indent="-256032">
              <a:spcBef>
                <a:spcPts val="400"/>
              </a:spcBef>
              <a:buClr>
                <a:schemeClr val="accent1"/>
              </a:buClr>
              <a:buSzPct val="68000"/>
              <a:buFont typeface="Wingdings 3"/>
              <a:buChar char=""/>
            </a:pPr>
            <a:r>
              <a:rPr lang="en-US" sz="3200" dirty="0">
                <a:latin typeface="Tahoma" panose="020B0604030504040204" pitchFamily="34" charset="0"/>
                <a:ea typeface="Tahoma" panose="020B0604030504040204" pitchFamily="34" charset="0"/>
                <a:cs typeface="Tahoma" panose="020B0604030504040204" pitchFamily="34" charset="0"/>
              </a:rPr>
              <a:t>Town Council Reviews – May Recommend Changes to Manager’s Proposed Budget or the Board of Education Adopted Budget (Bottom Line only)</a:t>
            </a:r>
          </a:p>
          <a:p>
            <a:pPr marL="365760" indent="-256032">
              <a:spcBef>
                <a:spcPts val="400"/>
              </a:spcBef>
              <a:buClr>
                <a:schemeClr val="accent1"/>
              </a:buClr>
              <a:buSzPct val="68000"/>
              <a:buFont typeface="Wingdings 3"/>
              <a:buChar char=""/>
            </a:pPr>
            <a:r>
              <a:rPr lang="en-US" sz="3200" dirty="0">
                <a:latin typeface="Tahoma" panose="020B0604030504040204" pitchFamily="34" charset="0"/>
                <a:ea typeface="Tahoma" panose="020B0604030504040204" pitchFamily="34" charset="0"/>
                <a:cs typeface="Tahoma" panose="020B0604030504040204" pitchFamily="34" charset="0"/>
              </a:rPr>
              <a:t>Town Council Adopts Budget for presentation to the Voters at Town Meeting</a:t>
            </a:r>
          </a:p>
          <a:p>
            <a:pPr marL="365760" indent="-256032">
              <a:spcBef>
                <a:spcPts val="400"/>
              </a:spcBef>
              <a:buClr>
                <a:schemeClr val="accent1"/>
              </a:buClr>
              <a:buSzPct val="68000"/>
              <a:buFont typeface="Wingdings 3"/>
              <a:buChar char=""/>
            </a:pPr>
            <a:endParaRPr lang="en-US" sz="2400" dirty="0">
              <a:latin typeface="Tahoma" panose="020B0604030504040204" pitchFamily="34" charset="0"/>
              <a:ea typeface="Tahoma" panose="020B0604030504040204" pitchFamily="34" charset="0"/>
              <a:cs typeface="Tahoma" panose="020B0604030504040204" pitchFamily="34" charset="0"/>
            </a:endParaRPr>
          </a:p>
          <a:p>
            <a:pPr marL="1280160" lvl="2" indent="-256032">
              <a:spcBef>
                <a:spcPts val="400"/>
              </a:spcBef>
              <a:buClr>
                <a:schemeClr val="accent1"/>
              </a:buClr>
              <a:buSzPct val="68000"/>
              <a:buFont typeface="Wingdings 3"/>
              <a:buChar char=""/>
            </a:pPr>
            <a:endParaRPr lang="en-US" dirty="0">
              <a:latin typeface="Tahoma" panose="020B0604030504040204" pitchFamily="34" charset="0"/>
              <a:ea typeface="Tahoma" panose="020B0604030504040204" pitchFamily="34" charset="0"/>
              <a:cs typeface="Tahoma" panose="020B0604030504040204" pitchFamily="34" charset="0"/>
            </a:endParaRPr>
          </a:p>
          <a:p>
            <a:pPr marL="1280160" lvl="2" indent="-256032">
              <a:spcBef>
                <a:spcPts val="400"/>
              </a:spcBef>
              <a:buClr>
                <a:schemeClr val="accent1"/>
              </a:buClr>
              <a:buSzPct val="68000"/>
              <a:buFont typeface="Wingdings 3"/>
              <a:buChar char=""/>
            </a:pPr>
            <a:endParaRPr lang="en-US" dirty="0">
              <a:latin typeface="Tahoma" panose="020B0604030504040204" pitchFamily="34" charset="0"/>
              <a:ea typeface="Tahoma" panose="020B0604030504040204" pitchFamily="34" charset="0"/>
              <a:cs typeface="Tahoma" panose="020B0604030504040204" pitchFamily="34" charset="0"/>
            </a:endParaRPr>
          </a:p>
          <a:p>
            <a:pPr marL="822960" lvl="1" indent="-256032">
              <a:spcBef>
                <a:spcPts val="400"/>
              </a:spcBef>
              <a:buClr>
                <a:schemeClr val="accent1"/>
              </a:buClr>
              <a:buSzPct val="68000"/>
              <a:buFont typeface="Wingdings 3"/>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cxnSp>
        <p:nvCxnSpPr>
          <p:cNvPr id="4" name="Straight Connector 3"/>
          <p:cNvCxnSpPr/>
          <p:nvPr/>
        </p:nvCxnSpPr>
        <p:spPr>
          <a:xfrm>
            <a:off x="653143" y="964474"/>
            <a:ext cx="10659291"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18070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152400"/>
            <a:ext cx="8229600" cy="990600"/>
          </a:xfrm>
        </p:spPr>
        <p:txBody>
          <a:bodyPr/>
          <a:lstStyle/>
          <a:p>
            <a:pPr algn="ctr"/>
            <a:r>
              <a:rPr lang="en-US" b="1" dirty="0">
                <a:solidFill>
                  <a:srgbClr val="002060"/>
                </a:solidFill>
                <a:latin typeface="Footlight MT Light" panose="0204060206030A020304" pitchFamily="18" charset="0"/>
              </a:rPr>
              <a:t>Budget Account Structure</a:t>
            </a:r>
          </a:p>
        </p:txBody>
      </p:sp>
      <p:sp>
        <p:nvSpPr>
          <p:cNvPr id="11" name="TextBox 10"/>
          <p:cNvSpPr txBox="1"/>
          <p:nvPr/>
        </p:nvSpPr>
        <p:spPr>
          <a:xfrm>
            <a:off x="634094" y="1126761"/>
            <a:ext cx="10607040" cy="4939814"/>
          </a:xfrm>
          <a:prstGeom prst="rect">
            <a:avLst/>
          </a:prstGeom>
          <a:noFill/>
        </p:spPr>
        <p:txBody>
          <a:bodyPr wrap="square" rtlCol="0">
            <a:spAutoFit/>
          </a:bodyPr>
          <a:lstStyle/>
          <a:p>
            <a:pPr marL="365760" indent="-256032">
              <a:spcBef>
                <a:spcPts val="400"/>
              </a:spcBef>
              <a:buClr>
                <a:schemeClr val="accent1"/>
              </a:buClr>
              <a:buSzPct val="68000"/>
              <a:buFont typeface="Wingdings 3"/>
              <a:buChar char=""/>
            </a:pPr>
            <a:r>
              <a:rPr lang="en-US" sz="3200" dirty="0">
                <a:latin typeface="Tahoma" panose="020B0604030504040204" pitchFamily="34" charset="0"/>
                <a:ea typeface="Tahoma" panose="020B0604030504040204" pitchFamily="34" charset="0"/>
                <a:cs typeface="Tahoma" panose="020B0604030504040204" pitchFamily="34" charset="0"/>
              </a:rPr>
              <a:t>Budget Account Structure</a:t>
            </a:r>
          </a:p>
          <a:p>
            <a:pPr marL="109728">
              <a:spcBef>
                <a:spcPts val="400"/>
              </a:spcBef>
              <a:buClr>
                <a:schemeClr val="accent1"/>
              </a:buClr>
              <a:buSzPct val="68000"/>
            </a:pPr>
            <a:r>
              <a:rPr lang="en-US" sz="3200" dirty="0">
                <a:latin typeface="Tahoma" panose="020B0604030504040204" pitchFamily="34" charset="0"/>
                <a:ea typeface="Tahoma" panose="020B0604030504040204" pitchFamily="34" charset="0"/>
                <a:cs typeface="Tahoma" panose="020B0604030504040204" pitchFamily="34" charset="0"/>
              </a:rPr>
              <a:t> </a:t>
            </a:r>
          </a:p>
          <a:p>
            <a:pPr marL="365760" indent="-256032">
              <a:spcBef>
                <a:spcPts val="400"/>
              </a:spcBef>
              <a:buClr>
                <a:schemeClr val="accent1"/>
              </a:buClr>
              <a:buSzPct val="68000"/>
              <a:buFont typeface="Wingdings 3"/>
              <a:buChar char=""/>
            </a:pPr>
            <a:endParaRPr lang="en-US" sz="2800" dirty="0">
              <a:latin typeface="Tahoma" panose="020B0604030504040204" pitchFamily="34" charset="0"/>
              <a:ea typeface="Tahoma" panose="020B0604030504040204" pitchFamily="34" charset="0"/>
              <a:cs typeface="Tahoma" panose="020B0604030504040204" pitchFamily="34" charset="0"/>
            </a:endParaRPr>
          </a:p>
          <a:p>
            <a:pPr marL="365760" indent="-256032">
              <a:spcBef>
                <a:spcPts val="400"/>
              </a:spcBef>
              <a:buClr>
                <a:schemeClr val="accent1"/>
              </a:buClr>
              <a:buSzPct val="68000"/>
              <a:buFont typeface="Wingdings 3"/>
              <a:buChar char=""/>
            </a:pPr>
            <a:endParaRPr lang="en-US" sz="2800" dirty="0">
              <a:latin typeface="Tahoma" panose="020B0604030504040204" pitchFamily="34" charset="0"/>
              <a:ea typeface="Tahoma" panose="020B0604030504040204" pitchFamily="34" charset="0"/>
              <a:cs typeface="Tahoma" panose="020B0604030504040204" pitchFamily="34" charset="0"/>
            </a:endParaRPr>
          </a:p>
          <a:p>
            <a:pPr marL="365760" indent="-256032">
              <a:spcBef>
                <a:spcPts val="400"/>
              </a:spcBef>
              <a:buClr>
                <a:schemeClr val="accent1"/>
              </a:buClr>
              <a:buSzPct val="68000"/>
              <a:buFont typeface="Wingdings 3"/>
              <a:buChar char=""/>
            </a:pPr>
            <a:endParaRPr lang="en-US" sz="2800" dirty="0">
              <a:latin typeface="Tahoma" panose="020B0604030504040204" pitchFamily="34" charset="0"/>
              <a:ea typeface="Tahoma" panose="020B0604030504040204" pitchFamily="34" charset="0"/>
              <a:cs typeface="Tahoma" panose="020B0604030504040204" pitchFamily="34" charset="0"/>
            </a:endParaRPr>
          </a:p>
          <a:p>
            <a:pPr marL="365760" indent="-256032">
              <a:spcBef>
                <a:spcPts val="400"/>
              </a:spcBef>
              <a:buClr>
                <a:schemeClr val="accent1"/>
              </a:buClr>
              <a:buSzPct val="68000"/>
              <a:buFont typeface="Wingdings 3"/>
              <a:buChar char=""/>
            </a:pPr>
            <a:endParaRPr lang="en-US" sz="2800" dirty="0">
              <a:latin typeface="Tahoma" panose="020B0604030504040204" pitchFamily="34" charset="0"/>
              <a:ea typeface="Tahoma" panose="020B0604030504040204" pitchFamily="34" charset="0"/>
              <a:cs typeface="Tahoma" panose="020B0604030504040204" pitchFamily="34" charset="0"/>
            </a:endParaRPr>
          </a:p>
          <a:p>
            <a:pPr marL="109728">
              <a:spcBef>
                <a:spcPts val="400"/>
              </a:spcBef>
              <a:buClr>
                <a:schemeClr val="accent1"/>
              </a:buClr>
              <a:buSzPct val="68000"/>
            </a:pPr>
            <a:endParaRPr lang="en-US" sz="2700" dirty="0"/>
          </a:p>
          <a:p>
            <a:pPr marL="365760" indent="-256032">
              <a:spcBef>
                <a:spcPts val="400"/>
              </a:spcBef>
              <a:buClr>
                <a:schemeClr val="accent1"/>
              </a:buClr>
              <a:buSzPct val="68000"/>
              <a:buFont typeface="Wingdings 3"/>
              <a:buChar char=""/>
            </a:pPr>
            <a:endParaRPr lang="en-US" sz="2700" dirty="0"/>
          </a:p>
          <a:p>
            <a:pPr marL="365760" indent="-256032">
              <a:spcBef>
                <a:spcPts val="400"/>
              </a:spcBef>
              <a:buClr>
                <a:schemeClr val="accent1"/>
              </a:buClr>
              <a:buSzPct val="68000"/>
              <a:buFont typeface="Wingdings 3"/>
              <a:buChar char=""/>
            </a:pPr>
            <a:endParaRPr lang="en-US" sz="2800" dirty="0"/>
          </a:p>
          <a:p>
            <a:pPr marL="365760" indent="-256032">
              <a:spcBef>
                <a:spcPts val="400"/>
              </a:spcBef>
              <a:buClr>
                <a:schemeClr val="accent1"/>
              </a:buClr>
              <a:buSzPct val="68000"/>
              <a:buFont typeface="Wingdings 3"/>
              <a:buChar char=""/>
            </a:pPr>
            <a:endParaRPr lang="en-US" sz="2700" dirty="0"/>
          </a:p>
        </p:txBody>
      </p:sp>
      <p:cxnSp>
        <p:nvCxnSpPr>
          <p:cNvPr id="4" name="Straight Connector 3"/>
          <p:cNvCxnSpPr/>
          <p:nvPr/>
        </p:nvCxnSpPr>
        <p:spPr>
          <a:xfrm>
            <a:off x="653143" y="964474"/>
            <a:ext cx="10659291"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graphicFrame>
        <p:nvGraphicFramePr>
          <p:cNvPr id="3" name="Table 2"/>
          <p:cNvGraphicFramePr>
            <a:graphicFrameLocks noGrp="1"/>
          </p:cNvGraphicFramePr>
          <p:nvPr/>
        </p:nvGraphicFramePr>
        <p:xfrm>
          <a:off x="1052650" y="1864162"/>
          <a:ext cx="10188484" cy="4439445"/>
        </p:xfrm>
        <a:graphic>
          <a:graphicData uri="http://schemas.openxmlformats.org/drawingml/2006/table">
            <a:tbl>
              <a:tblPr firstRow="1" bandRow="1">
                <a:tableStyleId>{5C22544A-7EE6-4342-B048-85BDC9FD1C3A}</a:tableStyleId>
              </a:tblPr>
              <a:tblGrid>
                <a:gridCol w="1928684">
                  <a:extLst>
                    <a:ext uri="{9D8B030D-6E8A-4147-A177-3AD203B41FA5}">
                      <a16:colId xmlns:a16="http://schemas.microsoft.com/office/drawing/2014/main" val="20000"/>
                    </a:ext>
                  </a:extLst>
                </a:gridCol>
                <a:gridCol w="3512637">
                  <a:extLst>
                    <a:ext uri="{9D8B030D-6E8A-4147-A177-3AD203B41FA5}">
                      <a16:colId xmlns:a16="http://schemas.microsoft.com/office/drawing/2014/main" val="20001"/>
                    </a:ext>
                  </a:extLst>
                </a:gridCol>
                <a:gridCol w="2888604">
                  <a:extLst>
                    <a:ext uri="{9D8B030D-6E8A-4147-A177-3AD203B41FA5}">
                      <a16:colId xmlns:a16="http://schemas.microsoft.com/office/drawing/2014/main" val="20002"/>
                    </a:ext>
                  </a:extLst>
                </a:gridCol>
                <a:gridCol w="1858559">
                  <a:extLst>
                    <a:ext uri="{9D8B030D-6E8A-4147-A177-3AD203B41FA5}">
                      <a16:colId xmlns:a16="http://schemas.microsoft.com/office/drawing/2014/main" val="20003"/>
                    </a:ext>
                  </a:extLst>
                </a:gridCol>
              </a:tblGrid>
              <a:tr h="602511">
                <a:tc>
                  <a:txBody>
                    <a:bodyPr/>
                    <a:lstStyle/>
                    <a:p>
                      <a:pPr algn="ctr"/>
                      <a:r>
                        <a:rPr lang="en-US" sz="2800" dirty="0"/>
                        <a:t>Fund</a:t>
                      </a:r>
                    </a:p>
                  </a:txBody>
                  <a:tcPr/>
                </a:tc>
                <a:tc>
                  <a:txBody>
                    <a:bodyPr/>
                    <a:lstStyle/>
                    <a:p>
                      <a:pPr algn="ctr"/>
                      <a:r>
                        <a:rPr lang="en-US" sz="2800" dirty="0"/>
                        <a:t>Program or Activity</a:t>
                      </a:r>
                    </a:p>
                  </a:txBody>
                  <a:tcPr/>
                </a:tc>
                <a:tc>
                  <a:txBody>
                    <a:bodyPr/>
                    <a:lstStyle/>
                    <a:p>
                      <a:pPr algn="ctr"/>
                      <a:r>
                        <a:rPr lang="en-US" sz="2800" dirty="0"/>
                        <a:t>Object</a:t>
                      </a:r>
                    </a:p>
                  </a:txBody>
                  <a:tcPr/>
                </a:tc>
                <a:tc>
                  <a:txBody>
                    <a:bodyPr/>
                    <a:lstStyle/>
                    <a:p>
                      <a:pPr algn="ctr"/>
                      <a:r>
                        <a:rPr lang="en-US" sz="2800" dirty="0"/>
                        <a:t>Location</a:t>
                      </a:r>
                    </a:p>
                  </a:txBody>
                  <a:tcPr/>
                </a:tc>
                <a:extLst>
                  <a:ext uri="{0D108BD9-81ED-4DB2-BD59-A6C34878D82A}">
                    <a16:rowId xmlns:a16="http://schemas.microsoft.com/office/drawing/2014/main" val="10000"/>
                  </a:ext>
                </a:extLst>
              </a:tr>
              <a:tr h="2587254">
                <a:tc>
                  <a:txBody>
                    <a:bodyPr/>
                    <a:lstStyle/>
                    <a:p>
                      <a:r>
                        <a:rPr lang="en-US" sz="2800" dirty="0"/>
                        <a:t>Grouping</a:t>
                      </a:r>
                      <a:r>
                        <a:rPr lang="en-US" sz="2800" baseline="0" dirty="0"/>
                        <a:t> of related accounts</a:t>
                      </a:r>
                      <a:endParaRPr lang="en-US" sz="2800" dirty="0"/>
                    </a:p>
                  </a:txBody>
                  <a:tcPr/>
                </a:tc>
                <a:tc>
                  <a:txBody>
                    <a:bodyPr/>
                    <a:lstStyle/>
                    <a:p>
                      <a:r>
                        <a:rPr lang="en-US" sz="2800" dirty="0"/>
                        <a:t>Identifies the</a:t>
                      </a:r>
                      <a:r>
                        <a:rPr lang="en-US" sz="2800" baseline="0" dirty="0"/>
                        <a:t> program or activity that you want to track </a:t>
                      </a:r>
                      <a:endParaRPr lang="en-US" sz="2800" dirty="0"/>
                    </a:p>
                  </a:txBody>
                  <a:tcPr/>
                </a:tc>
                <a:tc>
                  <a:txBody>
                    <a:bodyPr/>
                    <a:lstStyle/>
                    <a:p>
                      <a:r>
                        <a:rPr lang="en-US" sz="2800" dirty="0"/>
                        <a:t>Identifies the type of expense or the source of revenue</a:t>
                      </a:r>
                    </a:p>
                  </a:txBody>
                  <a:tcPr/>
                </a:tc>
                <a:tc>
                  <a:txBody>
                    <a:bodyPr/>
                    <a:lstStyle/>
                    <a:p>
                      <a:r>
                        <a:rPr lang="en-US" sz="2800" dirty="0"/>
                        <a:t>Identifies an actual location or grouping of programs</a:t>
                      </a:r>
                    </a:p>
                  </a:txBody>
                  <a:tcPr/>
                </a:tc>
                <a:extLst>
                  <a:ext uri="{0D108BD9-81ED-4DB2-BD59-A6C34878D82A}">
                    <a16:rowId xmlns:a16="http://schemas.microsoft.com/office/drawing/2014/main" val="10001"/>
                  </a:ext>
                </a:extLst>
              </a:tr>
              <a:tr h="756323">
                <a:tc>
                  <a:txBody>
                    <a:bodyPr/>
                    <a:lstStyle/>
                    <a:p>
                      <a:pPr algn="ctr"/>
                      <a:r>
                        <a:rPr lang="en-US" sz="2800" dirty="0"/>
                        <a:t>1010</a:t>
                      </a:r>
                    </a:p>
                    <a:p>
                      <a:pPr algn="ctr"/>
                      <a:r>
                        <a:rPr lang="en-US" sz="2400" dirty="0"/>
                        <a:t>(Board</a:t>
                      </a:r>
                      <a:r>
                        <a:rPr lang="en-US" sz="2400" baseline="0" dirty="0"/>
                        <a:t> of Ed)</a:t>
                      </a:r>
                      <a:endParaRPr lang="en-US" sz="2400" dirty="0"/>
                    </a:p>
                  </a:txBody>
                  <a:tcPr/>
                </a:tc>
                <a:tc>
                  <a:txBody>
                    <a:bodyPr/>
                    <a:lstStyle/>
                    <a:p>
                      <a:pPr algn="ctr"/>
                      <a:r>
                        <a:rPr lang="en-US" sz="2800" dirty="0"/>
                        <a:t>61104</a:t>
                      </a:r>
                    </a:p>
                    <a:p>
                      <a:pPr algn="ctr"/>
                      <a:r>
                        <a:rPr lang="en-US" sz="2400" dirty="0"/>
                        <a:t>(World Languages)</a:t>
                      </a:r>
                    </a:p>
                  </a:txBody>
                  <a:tcPr/>
                </a:tc>
                <a:tc>
                  <a:txBody>
                    <a:bodyPr/>
                    <a:lstStyle/>
                    <a:p>
                      <a:pPr algn="ctr"/>
                      <a:r>
                        <a:rPr lang="en-US" sz="2800" dirty="0"/>
                        <a:t>54109</a:t>
                      </a:r>
                    </a:p>
                    <a:p>
                      <a:pPr algn="ctr"/>
                      <a:r>
                        <a:rPr lang="en-US" sz="2400" dirty="0"/>
                        <a:t>(Instructional Software)</a:t>
                      </a:r>
                    </a:p>
                  </a:txBody>
                  <a:tcPr/>
                </a:tc>
                <a:tc>
                  <a:txBody>
                    <a:bodyPr/>
                    <a:lstStyle/>
                    <a:p>
                      <a:pPr algn="ctr"/>
                      <a:r>
                        <a:rPr lang="en-US" sz="2800" dirty="0"/>
                        <a:t>01</a:t>
                      </a:r>
                    </a:p>
                    <a:p>
                      <a:pPr algn="ctr"/>
                      <a:r>
                        <a:rPr lang="en-US" sz="2400" dirty="0"/>
                        <a:t>(Middle School)</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5926965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4981"/>
            <a:ext cx="10515600" cy="1120775"/>
          </a:xfrm>
        </p:spPr>
        <p:txBody>
          <a:bodyPr>
            <a:noAutofit/>
          </a:bodyPr>
          <a:lstStyle/>
          <a:p>
            <a:pPr algn="ctr"/>
            <a:r>
              <a:rPr lang="en-US" b="1" dirty="0">
                <a:solidFill>
                  <a:srgbClr val="002060"/>
                </a:solidFill>
                <a:latin typeface="Footlight MT Light" panose="0204060206030A020304" pitchFamily="18" charset="0"/>
              </a:rPr>
              <a:t>The Budget Document</a:t>
            </a:r>
            <a:endParaRPr lang="en-US" dirty="0"/>
          </a:p>
        </p:txBody>
      </p:sp>
      <p:sp>
        <p:nvSpPr>
          <p:cNvPr id="3" name="Content Placeholder 2"/>
          <p:cNvSpPr>
            <a:spLocks noGrp="1"/>
          </p:cNvSpPr>
          <p:nvPr>
            <p:ph idx="1"/>
          </p:nvPr>
        </p:nvSpPr>
        <p:spPr>
          <a:xfrm>
            <a:off x="838200" y="1045794"/>
            <a:ext cx="10515600" cy="6030255"/>
          </a:xfrm>
        </p:spPr>
        <p:txBody>
          <a:bodyPr>
            <a:normAutofit/>
          </a:bodyPr>
          <a:lstStyle/>
          <a:p>
            <a:pPr marL="365760" indent="-256032">
              <a:spcBef>
                <a:spcPts val="400"/>
              </a:spcBef>
              <a:buClr>
                <a:schemeClr val="accent1"/>
              </a:buClr>
              <a:buSzPct val="68000"/>
              <a:buFont typeface="Wingdings 3"/>
              <a:buChar char=""/>
            </a:pPr>
            <a:r>
              <a:rPr lang="en-US" sz="3200" dirty="0">
                <a:latin typeface="Tahoma" panose="020B0604030504040204" pitchFamily="34" charset="0"/>
                <a:ea typeface="Tahoma" panose="020B0604030504040204" pitchFamily="34" charset="0"/>
                <a:cs typeface="Tahoma" panose="020B0604030504040204" pitchFamily="34" charset="0"/>
              </a:rPr>
              <a:t>Communications Device – Policy, Financial and Operational Information</a:t>
            </a:r>
          </a:p>
          <a:p>
            <a:pPr marL="109728" indent="0">
              <a:spcBef>
                <a:spcPts val="400"/>
              </a:spcBef>
              <a:buClr>
                <a:schemeClr val="accent1"/>
              </a:buClr>
              <a:buSzPct val="68000"/>
              <a:buNone/>
            </a:pPr>
            <a:endParaRPr lang="en-US" sz="2600" dirty="0">
              <a:latin typeface="Tahoma" panose="020B0604030504040204" pitchFamily="34" charset="0"/>
              <a:ea typeface="Tahoma" panose="020B0604030504040204" pitchFamily="34" charset="0"/>
              <a:cs typeface="Tahoma" panose="020B0604030504040204" pitchFamily="34" charset="0"/>
            </a:endParaRPr>
          </a:p>
          <a:p>
            <a:pPr marL="365760" indent="-256032">
              <a:spcBef>
                <a:spcPts val="400"/>
              </a:spcBef>
              <a:buClr>
                <a:schemeClr val="accent1"/>
              </a:buClr>
              <a:buSzPct val="68000"/>
              <a:buFont typeface="Wingdings 3"/>
              <a:buChar char=""/>
            </a:pPr>
            <a:r>
              <a:rPr lang="en-US" sz="3200" dirty="0">
                <a:latin typeface="Tahoma" panose="020B0604030504040204" pitchFamily="34" charset="0"/>
                <a:ea typeface="Tahoma" panose="020B0604030504040204" pitchFamily="34" charset="0"/>
                <a:cs typeface="Tahoma" panose="020B0604030504040204" pitchFamily="34" charset="0"/>
              </a:rPr>
              <a:t>Overview</a:t>
            </a:r>
          </a:p>
          <a:p>
            <a:pPr marL="909828" lvl="2" indent="-342900">
              <a:spcBef>
                <a:spcPts val="400"/>
              </a:spcBef>
              <a:buClr>
                <a:schemeClr val="accent1"/>
              </a:buClr>
              <a:buSzPct val="68000"/>
              <a:buFont typeface="Wingdings" panose="05000000000000000000" pitchFamily="2" charset="2"/>
              <a:buChar char="Ø"/>
            </a:pPr>
            <a:r>
              <a:rPr lang="en-US" sz="2400" dirty="0">
                <a:latin typeface="Tahoma" panose="020B0604030504040204" pitchFamily="34" charset="0"/>
                <a:ea typeface="Tahoma" panose="020B0604030504040204" pitchFamily="34" charset="0"/>
                <a:cs typeface="Tahoma" panose="020B0604030504040204" pitchFamily="34" charset="0"/>
              </a:rPr>
              <a:t>Narrative discussion of budget as a whole; key points</a:t>
            </a:r>
          </a:p>
          <a:p>
            <a:pPr marL="909828" lvl="2" indent="-342900">
              <a:spcBef>
                <a:spcPts val="400"/>
              </a:spcBef>
              <a:buClr>
                <a:schemeClr val="accent1"/>
              </a:buClr>
              <a:buSzPct val="68000"/>
              <a:buFont typeface="Wingdings" panose="05000000000000000000" pitchFamily="2" charset="2"/>
              <a:buChar char="Ø"/>
            </a:pPr>
            <a:r>
              <a:rPr lang="en-US" sz="2400" dirty="0">
                <a:latin typeface="Tahoma" panose="020B0604030504040204" pitchFamily="34" charset="0"/>
                <a:ea typeface="Tahoma" panose="020B0604030504040204" pitchFamily="34" charset="0"/>
                <a:cs typeface="Tahoma" panose="020B0604030504040204" pitchFamily="34" charset="0"/>
              </a:rPr>
              <a:t>Board Goals</a:t>
            </a:r>
          </a:p>
          <a:p>
            <a:pPr marL="909828" lvl="2" indent="-342900">
              <a:spcBef>
                <a:spcPts val="400"/>
              </a:spcBef>
              <a:buClr>
                <a:schemeClr val="accent1"/>
              </a:buClr>
              <a:buSzPct val="68000"/>
              <a:buFont typeface="Wingdings" panose="05000000000000000000" pitchFamily="2" charset="2"/>
              <a:buChar char="Ø"/>
            </a:pPr>
            <a:r>
              <a:rPr lang="en-US" sz="2400" dirty="0">
                <a:latin typeface="Tahoma" panose="020B0604030504040204" pitchFamily="34" charset="0"/>
                <a:ea typeface="Tahoma" panose="020B0604030504040204" pitchFamily="34" charset="0"/>
                <a:cs typeface="Tahoma" panose="020B0604030504040204" pitchFamily="34" charset="0"/>
              </a:rPr>
              <a:t>Enrollment &amp; Staffing Summaries</a:t>
            </a:r>
          </a:p>
          <a:p>
            <a:pPr marL="909828" lvl="2" indent="-342900">
              <a:spcBef>
                <a:spcPts val="400"/>
              </a:spcBef>
              <a:buClr>
                <a:schemeClr val="accent1"/>
              </a:buClr>
              <a:buSzPct val="68000"/>
              <a:buFont typeface="Wingdings" panose="05000000000000000000" pitchFamily="2" charset="2"/>
              <a:buChar char="Ø"/>
            </a:pPr>
            <a:r>
              <a:rPr lang="en-US" sz="2400" dirty="0">
                <a:latin typeface="Tahoma" panose="020B0604030504040204" pitchFamily="34" charset="0"/>
                <a:ea typeface="Tahoma" panose="020B0604030504040204" pitchFamily="34" charset="0"/>
                <a:cs typeface="Tahoma" panose="020B0604030504040204" pitchFamily="34" charset="0"/>
              </a:rPr>
              <a:t>Budget in Brief &amp; Significant Features</a:t>
            </a:r>
          </a:p>
          <a:p>
            <a:pPr marL="566928" lvl="1" indent="0">
              <a:spcBef>
                <a:spcPts val="400"/>
              </a:spcBef>
              <a:buClr>
                <a:schemeClr val="accent1"/>
              </a:buClr>
              <a:buSzPct val="68000"/>
              <a:buNone/>
            </a:pPr>
            <a:endParaRPr lang="en-US" sz="2600" dirty="0">
              <a:latin typeface="Tahoma" panose="020B0604030504040204" pitchFamily="34" charset="0"/>
              <a:ea typeface="Tahoma" panose="020B0604030504040204" pitchFamily="34" charset="0"/>
              <a:cs typeface="Tahoma" panose="020B0604030504040204" pitchFamily="34" charset="0"/>
            </a:endParaRPr>
          </a:p>
          <a:p>
            <a:pPr marL="365760" lvl="1" indent="-256032">
              <a:spcBef>
                <a:spcPts val="400"/>
              </a:spcBef>
              <a:buClr>
                <a:schemeClr val="accent1"/>
              </a:buClr>
              <a:buSzPct val="68000"/>
              <a:buFont typeface="Wingdings 3"/>
              <a:buChar char=""/>
            </a:pPr>
            <a:r>
              <a:rPr lang="en-US" sz="3200" dirty="0">
                <a:latin typeface="Tahoma" panose="020B0604030504040204" pitchFamily="34" charset="0"/>
                <a:ea typeface="Tahoma" panose="020B0604030504040204" pitchFamily="34" charset="0"/>
                <a:cs typeface="Tahoma" panose="020B0604030504040204" pitchFamily="34" charset="0"/>
              </a:rPr>
              <a:t>Budget Summaries</a:t>
            </a:r>
          </a:p>
          <a:p>
            <a:pPr marL="909828" lvl="2" indent="-342900">
              <a:spcBef>
                <a:spcPts val="400"/>
              </a:spcBef>
              <a:buClr>
                <a:schemeClr val="accent1"/>
              </a:buClr>
              <a:buSzPct val="68000"/>
              <a:buFont typeface="Wingdings" panose="05000000000000000000" pitchFamily="2" charset="2"/>
              <a:buChar char="Ø"/>
            </a:pPr>
            <a:r>
              <a:rPr lang="en-US" sz="2400" dirty="0">
                <a:latin typeface="Tahoma" panose="020B0604030504040204" pitchFamily="34" charset="0"/>
                <a:ea typeface="Tahoma" panose="020B0604030504040204" pitchFamily="34" charset="0"/>
                <a:cs typeface="Tahoma" panose="020B0604030504040204" pitchFamily="34" charset="0"/>
              </a:rPr>
              <a:t>By Object</a:t>
            </a:r>
          </a:p>
          <a:p>
            <a:pPr marL="909828" lvl="2" indent="-342900">
              <a:spcBef>
                <a:spcPts val="400"/>
              </a:spcBef>
              <a:buClr>
                <a:schemeClr val="accent1"/>
              </a:buClr>
              <a:buSzPct val="68000"/>
              <a:buFont typeface="Wingdings" panose="05000000000000000000" pitchFamily="2" charset="2"/>
              <a:buChar char="Ø"/>
            </a:pPr>
            <a:r>
              <a:rPr lang="en-US" sz="2400" dirty="0">
                <a:latin typeface="Tahoma" panose="020B0604030504040204" pitchFamily="34" charset="0"/>
                <a:ea typeface="Tahoma" panose="020B0604030504040204" pitchFamily="34" charset="0"/>
                <a:cs typeface="Tahoma" panose="020B0604030504040204" pitchFamily="34" charset="0"/>
              </a:rPr>
              <a:t>By Program</a:t>
            </a:r>
          </a:p>
          <a:p>
            <a:pPr marL="909828" lvl="2" indent="-342900">
              <a:spcBef>
                <a:spcPts val="400"/>
              </a:spcBef>
              <a:buClr>
                <a:schemeClr val="accent1"/>
              </a:buClr>
              <a:buSzPct val="68000"/>
              <a:buFont typeface="Wingdings" panose="05000000000000000000" pitchFamily="2" charset="2"/>
              <a:buChar char="Ø"/>
            </a:pPr>
            <a:r>
              <a:rPr lang="en-US" sz="2400" dirty="0">
                <a:latin typeface="Tahoma" panose="020B0604030504040204" pitchFamily="34" charset="0"/>
                <a:ea typeface="Tahoma" panose="020B0604030504040204" pitchFamily="34" charset="0"/>
                <a:cs typeface="Tahoma" panose="020B0604030504040204" pitchFamily="34" charset="0"/>
              </a:rPr>
              <a:t>By Location (K-4 and 5-8 summaries)</a:t>
            </a:r>
          </a:p>
          <a:p>
            <a:pPr marL="822960" lvl="1" indent="-256032">
              <a:spcBef>
                <a:spcPts val="400"/>
              </a:spcBef>
              <a:buClr>
                <a:schemeClr val="accent1"/>
              </a:buClr>
              <a:buSzPct val="68000"/>
              <a:buFont typeface="Wingdings 3"/>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cxnSp>
        <p:nvCxnSpPr>
          <p:cNvPr id="4" name="Straight Connector 3"/>
          <p:cNvCxnSpPr/>
          <p:nvPr/>
        </p:nvCxnSpPr>
        <p:spPr>
          <a:xfrm>
            <a:off x="694509" y="859972"/>
            <a:ext cx="10659291"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2304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5E879090-48A5-7C4C-B791-FC624B4E663C}"/>
              </a:ext>
            </a:extLst>
          </p:cNvPr>
          <p:cNvSpPr>
            <a:spLocks noGrp="1" noChangeArrowheads="1"/>
          </p:cNvSpPr>
          <p:nvPr>
            <p:ph type="title"/>
          </p:nvPr>
        </p:nvSpPr>
        <p:spPr>
          <a:xfrm>
            <a:off x="1919288" y="635001"/>
            <a:ext cx="6913562" cy="727075"/>
          </a:xfrm>
        </p:spPr>
        <p:txBody>
          <a:bodyPr/>
          <a:lstStyle/>
          <a:p>
            <a:pPr eaLnBrk="1" hangingPunct="1"/>
            <a:r>
              <a:rPr lang="en-US" altLang="en-US" sz="3200" b="1" dirty="0">
                <a:latin typeface="Myriad Pro Light" panose="020B0403030403020204" pitchFamily="34" charset="0"/>
              </a:rPr>
              <a:t>Core Beliefs</a:t>
            </a:r>
            <a:endParaRPr lang="en-US" altLang="en-US" sz="3200" dirty="0">
              <a:latin typeface="Myriad Pro Light" panose="020B0403030403020204" pitchFamily="34" charset="0"/>
            </a:endParaRPr>
          </a:p>
        </p:txBody>
      </p:sp>
      <p:pic>
        <p:nvPicPr>
          <p:cNvPr id="16386" name="Picture 2" descr="Graphical user interface, text, application&#10;&#10;Description automatically generated">
            <a:extLst>
              <a:ext uri="{FF2B5EF4-FFF2-40B4-BE49-F238E27FC236}">
                <a16:creationId xmlns:a16="http://schemas.microsoft.com/office/drawing/2014/main" id="{C7BE106D-8DF7-E14F-98C8-960C8FE116F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14339" t="14146" r="-7877" b="2113"/>
          <a:stretch>
            <a:fillRect/>
          </a:stretch>
        </p:blipFill>
        <p:spPr bwMode="auto">
          <a:xfrm>
            <a:off x="2695575" y="1341439"/>
            <a:ext cx="7683500" cy="515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32E8F1CD-5AA3-B544-B3C2-929C8616C650}"/>
              </a:ext>
            </a:extLst>
          </p:cNvPr>
          <p:cNvGrpSpPr/>
          <p:nvPr/>
        </p:nvGrpSpPr>
        <p:grpSpPr>
          <a:xfrm>
            <a:off x="1524000" y="5834744"/>
            <a:ext cx="9144000" cy="1023257"/>
            <a:chOff x="0" y="5834743"/>
            <a:chExt cx="9144000" cy="1023257"/>
          </a:xfrm>
        </p:grpSpPr>
        <p:pic>
          <p:nvPicPr>
            <p:cNvPr id="5" name="Picture 27" descr="Rectangle&#10;&#10;Description automatically generated with low confidence">
              <a:extLst>
                <a:ext uri="{FF2B5EF4-FFF2-40B4-BE49-F238E27FC236}">
                  <a16:creationId xmlns:a16="http://schemas.microsoft.com/office/drawing/2014/main" id="{008EC617-A6E3-9246-93EE-5B4278290C4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43883" b="50000"/>
            <a:stretch>
              <a:fillRect/>
            </a:stretch>
          </p:blipFill>
          <p:spPr bwMode="auto">
            <a:xfrm>
              <a:off x="0" y="6438900"/>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6">
              <a:extLst>
                <a:ext uri="{FF2B5EF4-FFF2-40B4-BE49-F238E27FC236}">
                  <a16:creationId xmlns:a16="http://schemas.microsoft.com/office/drawing/2014/main" id="{D07A8FC6-FEF3-5542-A61C-CBFE3A5ADC1C}"/>
                </a:ext>
              </a:extLst>
            </p:cNvPr>
            <p:cNvSpPr txBox="1">
              <a:spLocks noChangeArrowheads="1"/>
            </p:cNvSpPr>
            <p:nvPr/>
          </p:nvSpPr>
          <p:spPr bwMode="auto">
            <a:xfrm>
              <a:off x="395287" y="6512365"/>
              <a:ext cx="246765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Myriad Pro" panose="020B0503030403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Myriad Pro" panose="020B0503030403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Myriad Pro" panose="020B0503030403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Myriad Pro" panose="020B0503030403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Myriad Pro" panose="020B0503030403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Myriad Pro" panose="020B0503030403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Myriad Pro" panose="020B0503030403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Myriad Pro" panose="020B0503030403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Myriad Pro" panose="020B0503030403020204" pitchFamily="34" charset="0"/>
                </a:defRPr>
              </a:lvl9pPr>
            </a:lstStyle>
            <a:p>
              <a:pPr eaLnBrk="1" hangingPunct="1">
                <a:lnSpc>
                  <a:spcPct val="100000"/>
                </a:lnSpc>
                <a:spcBef>
                  <a:spcPct val="0"/>
                </a:spcBef>
                <a:buFontTx/>
                <a:buNone/>
              </a:pPr>
              <a:r>
                <a:rPr lang="en-US" altLang="en-US" sz="1100" dirty="0">
                  <a:solidFill>
                    <a:schemeClr val="bg1"/>
                  </a:solidFill>
                </a:rPr>
                <a:t>May 2021</a:t>
              </a:r>
            </a:p>
          </p:txBody>
        </p:sp>
        <p:pic>
          <p:nvPicPr>
            <p:cNvPr id="7" name="Picture 9" descr="Logo&#10;&#10;Description automatically generated">
              <a:extLst>
                <a:ext uri="{FF2B5EF4-FFF2-40B4-BE49-F238E27FC236}">
                  <a16:creationId xmlns:a16="http://schemas.microsoft.com/office/drawing/2014/main" id="{8E84BA26-908D-5D47-B480-DE3DF221A31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19013" y="5834743"/>
              <a:ext cx="929700" cy="930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pPr algn="ctr"/>
            <a:r>
              <a:rPr lang="en-US" b="1" dirty="0">
                <a:solidFill>
                  <a:srgbClr val="002060"/>
                </a:solidFill>
                <a:latin typeface="Footlight MT Light" panose="0204060206030A020304" pitchFamily="18" charset="0"/>
              </a:rPr>
              <a:t>Accomplishments</a:t>
            </a:r>
            <a:endParaRPr lang="en-US" dirty="0"/>
          </a:p>
        </p:txBody>
      </p:sp>
      <p:sp>
        <p:nvSpPr>
          <p:cNvPr id="3" name="Content Placeholder 2"/>
          <p:cNvSpPr>
            <a:spLocks noGrp="1"/>
          </p:cNvSpPr>
          <p:nvPr>
            <p:ph idx="1"/>
          </p:nvPr>
        </p:nvSpPr>
        <p:spPr/>
        <p:txBody>
          <a:bodyPr>
            <a:normAutofit/>
          </a:bodyPr>
          <a:lstStyle/>
          <a:p>
            <a:pPr marL="0" indent="0">
              <a:buNone/>
            </a:pPr>
            <a:endParaRPr lang="en-US" sz="800" dirty="0">
              <a:latin typeface="Tahoma" panose="020B0604030504040204" pitchFamily="34" charset="0"/>
              <a:ea typeface="Tahoma" panose="020B0604030504040204" pitchFamily="34" charset="0"/>
              <a:cs typeface="Tahoma" panose="020B0604030504040204" pitchFamily="34" charset="0"/>
            </a:endParaRPr>
          </a:p>
          <a:p>
            <a:r>
              <a:rPr lang="en-US" sz="2600" dirty="0">
                <a:latin typeface="Tahoma" panose="020B0604030504040204" pitchFamily="34" charset="0"/>
                <a:ea typeface="Tahoma" panose="020B0604030504040204" pitchFamily="34" charset="0"/>
                <a:cs typeface="Tahoma" panose="020B0604030504040204" pitchFamily="34" charset="0"/>
              </a:rPr>
              <a:t>Maintained full in-person instruction to date in 2021-22 despite pandemic challenges.</a:t>
            </a:r>
          </a:p>
          <a:p>
            <a:r>
              <a:rPr lang="en-US" sz="2600" dirty="0">
                <a:latin typeface="Tahoma" panose="020B0604030504040204" pitchFamily="34" charset="0"/>
                <a:ea typeface="Tahoma" panose="020B0604030504040204" pitchFamily="34" charset="0"/>
                <a:cs typeface="Tahoma" panose="020B0604030504040204" pitchFamily="34" charset="0"/>
              </a:rPr>
              <a:t>Development and implementation of new strategic plan.</a:t>
            </a:r>
          </a:p>
          <a:p>
            <a:r>
              <a:rPr lang="en-US" sz="2600" dirty="0">
                <a:latin typeface="Tahoma" panose="020B0604030504040204" pitchFamily="34" charset="0"/>
                <a:ea typeface="Tahoma" panose="020B0604030504040204" pitchFamily="34" charset="0"/>
                <a:cs typeface="Tahoma" panose="020B0604030504040204" pitchFamily="34" charset="0"/>
              </a:rPr>
              <a:t>Recognized by US News and World Report among top elementary schools (621 in total) and middle schools (304 in total) in Connecticut.</a:t>
            </a:r>
          </a:p>
          <a:p>
            <a:pPr marL="914400" lvl="2" indent="0">
              <a:buNone/>
            </a:pPr>
            <a:r>
              <a:rPr lang="en-US" dirty="0">
                <a:latin typeface="Tahoma" panose="020B0604030504040204" pitchFamily="34" charset="0"/>
                <a:ea typeface="Tahoma" panose="020B0604030504040204" pitchFamily="34" charset="0"/>
                <a:cs typeface="Tahoma" panose="020B0604030504040204" pitchFamily="34" charset="0"/>
              </a:rPr>
              <a:t>Mansfield Middle School #18		Goodwin School #12			</a:t>
            </a:r>
          </a:p>
          <a:p>
            <a:pPr marL="914400" lvl="2" indent="0">
              <a:buNone/>
            </a:pPr>
            <a:r>
              <a:rPr lang="en-US" dirty="0">
                <a:latin typeface="Tahoma" panose="020B0604030504040204" pitchFamily="34" charset="0"/>
                <a:ea typeface="Tahoma" panose="020B0604030504040204" pitchFamily="34" charset="0"/>
                <a:cs typeface="Tahoma" panose="020B0604030504040204" pitchFamily="34" charset="0"/>
              </a:rPr>
              <a:t>Vinton School #75			Southeast School #198</a:t>
            </a:r>
          </a:p>
          <a:p>
            <a:r>
              <a:rPr lang="en-US" sz="2600" dirty="0">
                <a:latin typeface="Tahoma" panose="020B0604030504040204" pitchFamily="34" charset="0"/>
                <a:ea typeface="Tahoma" panose="020B0604030504040204" pitchFamily="34" charset="0"/>
                <a:cs typeface="Tahoma" panose="020B0604030504040204" pitchFamily="34" charset="0"/>
              </a:rPr>
              <a:t>Connecticut Teacher of the Year – Kim King.</a:t>
            </a:r>
          </a:p>
          <a:p>
            <a:pPr marL="0" indent="0">
              <a:buNone/>
            </a:pPr>
            <a:endParaRPr lang="en-US" sz="2600" dirty="0">
              <a:latin typeface="Tahoma" panose="020B0604030504040204" pitchFamily="34" charset="0"/>
              <a:ea typeface="Tahoma" panose="020B0604030504040204" pitchFamily="34" charset="0"/>
              <a:cs typeface="Tahoma" panose="020B0604030504040204" pitchFamily="34" charset="0"/>
            </a:endParaRPr>
          </a:p>
          <a:p>
            <a:endParaRPr lang="en-US" sz="2600" dirty="0">
              <a:latin typeface="Tahoma" panose="020B0604030504040204" pitchFamily="34" charset="0"/>
              <a:ea typeface="Tahoma" panose="020B0604030504040204" pitchFamily="34" charset="0"/>
              <a:cs typeface="Tahoma" panose="020B0604030504040204" pitchFamily="34" charset="0"/>
            </a:endParaRPr>
          </a:p>
          <a:p>
            <a:pPr lvl="0"/>
            <a:endParaRPr lang="en-US"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dirty="0"/>
          </a:p>
          <a:p>
            <a:endParaRPr lang="en-US" dirty="0">
              <a:latin typeface="Tahoma" panose="020B0604030504040204" pitchFamily="34" charset="0"/>
              <a:ea typeface="Tahoma" panose="020B0604030504040204" pitchFamily="34" charset="0"/>
              <a:cs typeface="Tahoma" panose="020B0604030504040204" pitchFamily="34" charset="0"/>
            </a:endParaRPr>
          </a:p>
          <a:p>
            <a:endParaRPr lang="en-US" dirty="0">
              <a:latin typeface="Tahoma" panose="020B0604030504040204" pitchFamily="34" charset="0"/>
              <a:ea typeface="Tahoma" panose="020B0604030504040204" pitchFamily="34" charset="0"/>
              <a:cs typeface="Tahoma" panose="020B0604030504040204" pitchFamily="34" charset="0"/>
            </a:endParaRPr>
          </a:p>
        </p:txBody>
      </p:sp>
      <p:cxnSp>
        <p:nvCxnSpPr>
          <p:cNvPr id="6" name="Straight Connector 5"/>
          <p:cNvCxnSpPr/>
          <p:nvPr/>
        </p:nvCxnSpPr>
        <p:spPr>
          <a:xfrm>
            <a:off x="838200" y="1293223"/>
            <a:ext cx="10515600" cy="13063"/>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78696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2060"/>
                </a:solidFill>
                <a:latin typeface="Footlight MT Light" panose="0204060206030A020304" pitchFamily="18" charset="0"/>
              </a:rPr>
              <a:t>Accomplishments continued</a:t>
            </a:r>
            <a:endParaRPr lang="en-US" b="1" dirty="0">
              <a:solidFill>
                <a:srgbClr val="FF0000"/>
              </a:solidFill>
              <a:latin typeface="Footlight MT Light" panose="0204060206030A020304" pitchFamily="18" charset="0"/>
            </a:endParaRPr>
          </a:p>
        </p:txBody>
      </p:sp>
      <p:sp>
        <p:nvSpPr>
          <p:cNvPr id="8" name="Content Placeholder 7"/>
          <p:cNvSpPr>
            <a:spLocks noGrp="1"/>
          </p:cNvSpPr>
          <p:nvPr>
            <p:ph idx="1"/>
          </p:nvPr>
        </p:nvSpPr>
        <p:spPr/>
        <p:txBody>
          <a:bodyPr>
            <a:normAutofit/>
          </a:bodyPr>
          <a:lstStyle/>
          <a:p>
            <a:r>
              <a:rPr lang="en-US" sz="2600" dirty="0">
                <a:latin typeface="Tahoma" panose="020B0604030504040204" pitchFamily="34" charset="0"/>
                <a:ea typeface="Tahoma" panose="020B0604030504040204" pitchFamily="34" charset="0"/>
                <a:cs typeface="Tahoma" panose="020B0604030504040204" pitchFamily="34" charset="0"/>
              </a:rPr>
              <a:t>26 students participated in the CT Regionals History Day Project. 16 advanced to State History Day and 10 advanced to Nationals.</a:t>
            </a:r>
          </a:p>
          <a:p>
            <a:r>
              <a:rPr lang="en-US" sz="2600" dirty="0">
                <a:latin typeface="Tahoma" panose="020B0604030504040204" pitchFamily="34" charset="0"/>
                <a:ea typeface="Tahoma" panose="020B0604030504040204" pitchFamily="34" charset="0"/>
                <a:cs typeface="Tahoma" panose="020B0604030504040204" pitchFamily="34" charset="0"/>
              </a:rPr>
              <a:t>MMS was semi-finalist in Southern New England Science Quiz Bowl competition.</a:t>
            </a:r>
          </a:p>
          <a:p>
            <a:r>
              <a:rPr lang="en-US" sz="2600" dirty="0">
                <a:latin typeface="Tahoma" panose="020B0604030504040204" pitchFamily="34" charset="0"/>
                <a:ea typeface="Tahoma" panose="020B0604030504040204" pitchFamily="34" charset="0"/>
                <a:cs typeface="Tahoma" panose="020B0604030504040204" pitchFamily="34" charset="0"/>
              </a:rPr>
              <a:t>State recognition for two MMS students as winners of Martin Luther King Day essay contest and Fire Prevention Poster Contest.</a:t>
            </a:r>
          </a:p>
          <a:p>
            <a:r>
              <a:rPr lang="en-US" sz="2600" dirty="0">
                <a:latin typeface="Tahoma" panose="020B0604030504040204" pitchFamily="34" charset="0"/>
                <a:ea typeface="Tahoma" panose="020B0604030504040204" pitchFamily="34" charset="0"/>
                <a:cs typeface="Tahoma" panose="020B0604030504040204" pitchFamily="34" charset="0"/>
              </a:rPr>
              <a:t>Provide free to all breakfast and lunch program resulting in increase in participation from 20% to 50%.</a:t>
            </a:r>
          </a:p>
          <a:p>
            <a:r>
              <a:rPr lang="en-US" sz="2600" dirty="0">
                <a:latin typeface="Tahoma" panose="020B0604030504040204" pitchFamily="34" charset="0"/>
                <a:ea typeface="Tahoma" panose="020B0604030504040204" pitchFamily="34" charset="0"/>
                <a:cs typeface="Tahoma" panose="020B0604030504040204" pitchFamily="34" charset="0"/>
              </a:rPr>
              <a:t>Revised summer school program and increased participation through partnership with local arts agencies.  </a:t>
            </a:r>
          </a:p>
        </p:txBody>
      </p:sp>
      <p:cxnSp>
        <p:nvCxnSpPr>
          <p:cNvPr id="6" name="Straight Connector 5"/>
          <p:cNvCxnSpPr/>
          <p:nvPr/>
        </p:nvCxnSpPr>
        <p:spPr>
          <a:xfrm flipV="1">
            <a:off x="838200" y="1267098"/>
            <a:ext cx="10515600" cy="18661"/>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3896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57CA9-066A-0445-A966-5873CBDD1DBA}"/>
              </a:ext>
            </a:extLst>
          </p:cNvPr>
          <p:cNvSpPr>
            <a:spLocks noGrp="1"/>
          </p:cNvSpPr>
          <p:nvPr>
            <p:ph type="title"/>
          </p:nvPr>
        </p:nvSpPr>
        <p:spPr/>
        <p:txBody>
          <a:bodyPr/>
          <a:lstStyle/>
          <a:p>
            <a:pPr algn="ctr"/>
            <a:r>
              <a:rPr lang="en-US" b="1" dirty="0">
                <a:solidFill>
                  <a:srgbClr val="002060"/>
                </a:solidFill>
                <a:latin typeface="Footlight MT Light" panose="0204060206030A020304" pitchFamily="18" charset="0"/>
              </a:rPr>
              <a:t>Accomplishments continued</a:t>
            </a:r>
            <a:endParaRPr lang="en-US" dirty="0"/>
          </a:p>
        </p:txBody>
      </p:sp>
      <p:sp>
        <p:nvSpPr>
          <p:cNvPr id="3" name="Content Placeholder 2">
            <a:extLst>
              <a:ext uri="{FF2B5EF4-FFF2-40B4-BE49-F238E27FC236}">
                <a16:creationId xmlns:a16="http://schemas.microsoft.com/office/drawing/2014/main" id="{A49E9CE6-853E-7140-8531-8A3C949970A2}"/>
              </a:ext>
            </a:extLst>
          </p:cNvPr>
          <p:cNvSpPr>
            <a:spLocks noGrp="1"/>
          </p:cNvSpPr>
          <p:nvPr>
            <p:ph idx="1"/>
          </p:nvPr>
        </p:nvSpPr>
        <p:spPr/>
        <p:txBody>
          <a:bodyPr>
            <a:normAutofit/>
          </a:bodyPr>
          <a:lstStyle/>
          <a:p>
            <a:r>
              <a:rPr lang="en-US" dirty="0">
                <a:latin typeface="Tahoma" panose="020B0604030504040204" pitchFamily="34" charset="0"/>
                <a:ea typeface="Tahoma" panose="020B0604030504040204" pitchFamily="34" charset="0"/>
                <a:cs typeface="Tahoma" panose="020B0604030504040204" pitchFamily="34" charset="0"/>
              </a:rPr>
              <a:t>Used grant funding to provide one-to-one or small group instruction in literacy to 59 students beyond regular school programming.</a:t>
            </a:r>
          </a:p>
          <a:p>
            <a:r>
              <a:rPr lang="en-US" dirty="0">
                <a:latin typeface="Tahoma" panose="020B0604030504040204" pitchFamily="34" charset="0"/>
                <a:ea typeface="Tahoma" panose="020B0604030504040204" pitchFamily="34" charset="0"/>
                <a:cs typeface="Tahoma" panose="020B0604030504040204" pitchFamily="34" charset="0"/>
              </a:rPr>
              <a:t>Free to all elementary strings program resulting in 91 participants in grades 2-4. </a:t>
            </a:r>
          </a:p>
          <a:p>
            <a:r>
              <a:rPr lang="en-US" dirty="0">
                <a:latin typeface="Tahoma" panose="020B0604030504040204" pitchFamily="34" charset="0"/>
                <a:ea typeface="Tahoma" panose="020B0604030504040204" pitchFamily="34" charset="0"/>
                <a:cs typeface="Tahoma" panose="020B0604030504040204" pitchFamily="34" charset="0"/>
              </a:rPr>
              <a:t>Replacement of Mansfield Middle School roof and addition of photo-voltaic system.</a:t>
            </a:r>
          </a:p>
          <a:p>
            <a:r>
              <a:rPr lang="en-US" dirty="0">
                <a:latin typeface="Tahoma" panose="020B0604030504040204" pitchFamily="34" charset="0"/>
                <a:ea typeface="Tahoma" panose="020B0604030504040204" pitchFamily="34" charset="0"/>
                <a:cs typeface="Tahoma" panose="020B0604030504040204" pitchFamily="34" charset="0"/>
              </a:rPr>
              <a:t>Construction of new Mansfield Elementary School and activities to support transition of three elementary schools underway.</a:t>
            </a:r>
          </a:p>
        </p:txBody>
      </p:sp>
    </p:spTree>
    <p:extLst>
      <p:ext uri="{BB962C8B-B14F-4D97-AF65-F5344CB8AC3E}">
        <p14:creationId xmlns:p14="http://schemas.microsoft.com/office/powerpoint/2010/main" val="24764752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21094" y="365125"/>
            <a:ext cx="10532706" cy="1314385"/>
          </a:xfrm>
          <a:noFill/>
          <a:ln cmpd="thickThin">
            <a:noFill/>
          </a:ln>
        </p:spPr>
        <p:txBody>
          <a:bodyPr>
            <a:normAutofit/>
          </a:bodyPr>
          <a:lstStyle/>
          <a:p>
            <a:pPr algn="ctr"/>
            <a:r>
              <a:rPr lang="en-US" b="1" dirty="0">
                <a:solidFill>
                  <a:srgbClr val="002060"/>
                </a:solidFill>
                <a:latin typeface="Footlight MT Light" panose="0204060206030A020304" pitchFamily="18" charset="0"/>
              </a:rPr>
              <a:t>Schooling in the Time of a Pandemic</a:t>
            </a:r>
          </a:p>
        </p:txBody>
      </p:sp>
      <p:sp>
        <p:nvSpPr>
          <p:cNvPr id="7" name="Content Placeholder 6"/>
          <p:cNvSpPr>
            <a:spLocks noGrp="1"/>
          </p:cNvSpPr>
          <p:nvPr>
            <p:ph idx="1"/>
          </p:nvPr>
        </p:nvSpPr>
        <p:spPr>
          <a:xfrm>
            <a:off x="522514" y="1815737"/>
            <a:ext cx="10831286" cy="4480559"/>
          </a:xfrm>
          <a:noFill/>
        </p:spPr>
        <p:txBody>
          <a:bodyPr>
            <a:normAutofit/>
          </a:bodyPr>
          <a:lstStyle/>
          <a:p>
            <a:pPr marL="690563" indent="-690563">
              <a:buFont typeface="Franklin Gothic Medium Cond" panose="020B0606030402020204" pitchFamily="34" charset="0"/>
              <a:buChar char="♦"/>
            </a:pPr>
            <a:endParaRPr lang="en-US" sz="3000" dirty="0">
              <a:latin typeface="Tahoma" panose="020B0604030504040204" pitchFamily="34" charset="0"/>
              <a:ea typeface="Tahoma" panose="020B0604030504040204" pitchFamily="34" charset="0"/>
              <a:cs typeface="Tahoma" panose="020B0604030504040204" pitchFamily="34" charset="0"/>
            </a:endParaRPr>
          </a:p>
          <a:p>
            <a:pPr marL="690563" indent="-690563">
              <a:buFont typeface="Franklin Gothic Medium Cond" panose="020B0606030402020204" pitchFamily="34" charset="0"/>
              <a:buChar char="♦"/>
            </a:pPr>
            <a:r>
              <a:rPr lang="en-US" sz="3000" dirty="0">
                <a:latin typeface="Tahoma" panose="020B0604030504040204" pitchFamily="34" charset="0"/>
                <a:ea typeface="Tahoma" panose="020B0604030504040204" pitchFamily="34" charset="0"/>
                <a:cs typeface="Tahoma" panose="020B0604030504040204" pitchFamily="34" charset="0"/>
              </a:rPr>
              <a:t>Provide programs to accelerate student learning.</a:t>
            </a:r>
          </a:p>
          <a:p>
            <a:pPr marL="690563" indent="-690563">
              <a:buFont typeface="Franklin Gothic Medium Cond" panose="020B0606030402020204" pitchFamily="34" charset="0"/>
              <a:buChar char="♦"/>
            </a:pPr>
            <a:r>
              <a:rPr lang="en-US" sz="3000" dirty="0">
                <a:latin typeface="Tahoma" panose="020B0604030504040204" pitchFamily="34" charset="0"/>
                <a:ea typeface="Tahoma" panose="020B0604030504040204" pitchFamily="34" charset="0"/>
                <a:cs typeface="Tahoma" panose="020B0604030504040204" pitchFamily="34" charset="0"/>
              </a:rPr>
              <a:t>Continue to support social and emotional reactions and needs brought on by recent experiences.</a:t>
            </a:r>
          </a:p>
          <a:p>
            <a:pPr marL="690563" indent="-690563">
              <a:buFont typeface="Franklin Gothic Medium Cond" panose="020B0606030402020204" pitchFamily="34" charset="0"/>
              <a:buChar char="♦"/>
            </a:pPr>
            <a:r>
              <a:rPr lang="en-US" sz="3000" dirty="0">
                <a:latin typeface="Tahoma" panose="020B0604030504040204" pitchFamily="34" charset="0"/>
                <a:ea typeface="Tahoma" panose="020B0604030504040204" pitchFamily="34" charset="0"/>
                <a:cs typeface="Tahoma" panose="020B0604030504040204" pitchFamily="34" charset="0"/>
              </a:rPr>
              <a:t>Enhanced nursing and family outreach supports.</a:t>
            </a:r>
          </a:p>
          <a:p>
            <a:pPr marL="690563" indent="-690563">
              <a:buFont typeface="Franklin Gothic Medium Cond" panose="020B0606030402020204" pitchFamily="34" charset="0"/>
              <a:buChar char="♦"/>
            </a:pPr>
            <a:r>
              <a:rPr lang="en-US" sz="3000" dirty="0">
                <a:latin typeface="Tahoma" panose="020B0604030504040204" pitchFamily="34" charset="0"/>
                <a:ea typeface="Tahoma" panose="020B0604030504040204" pitchFamily="34" charset="0"/>
                <a:cs typeface="Tahoma" panose="020B0604030504040204" pitchFamily="34" charset="0"/>
              </a:rPr>
              <a:t>Continue implementation of mitigation strategies:  masking, distancing, cleaning, contact tracing.</a:t>
            </a:r>
          </a:p>
          <a:p>
            <a:pPr marL="690563" indent="-690563">
              <a:buFont typeface="Franklin Gothic Medium Cond" panose="020B0606030402020204" pitchFamily="34" charset="0"/>
              <a:buChar char="♦"/>
            </a:pPr>
            <a:r>
              <a:rPr lang="en-US" sz="3000" dirty="0">
                <a:latin typeface="Tahoma" panose="020B0604030504040204" pitchFamily="34" charset="0"/>
                <a:ea typeface="Tahoma" panose="020B0604030504040204" pitchFamily="34" charset="0"/>
                <a:cs typeface="Tahoma" panose="020B0604030504040204" pitchFamily="34" charset="0"/>
              </a:rPr>
              <a:t>Provide learning plan for children unable to attend school due to quarantine or isolation restrictions.</a:t>
            </a:r>
          </a:p>
          <a:p>
            <a:pPr marL="690563" indent="-690563">
              <a:buFont typeface="Franklin Gothic Medium Cond" panose="020B0606030402020204" pitchFamily="34" charset="0"/>
              <a:buChar char="♦"/>
            </a:pPr>
            <a:endParaRPr lang="en-US" sz="3000" dirty="0">
              <a:latin typeface="Tahoma" panose="020B0604030504040204" pitchFamily="34" charset="0"/>
              <a:ea typeface="Tahoma" panose="020B0604030504040204" pitchFamily="34" charset="0"/>
              <a:cs typeface="Tahoma" panose="020B0604030504040204" pitchFamily="34" charset="0"/>
            </a:endParaRPr>
          </a:p>
        </p:txBody>
      </p:sp>
      <p:cxnSp>
        <p:nvCxnSpPr>
          <p:cNvPr id="9" name="Straight Connector 8"/>
          <p:cNvCxnSpPr/>
          <p:nvPr/>
        </p:nvCxnSpPr>
        <p:spPr>
          <a:xfrm flipH="1">
            <a:off x="665584" y="1311885"/>
            <a:ext cx="10843726" cy="45065"/>
          </a:xfrm>
          <a:prstGeom prst="line">
            <a:avLst/>
          </a:prstGeom>
          <a:ln cmpd="thickThin">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97402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2060"/>
                </a:solidFill>
                <a:latin typeface="Footlight MT Light" panose="0204060206030A020304" pitchFamily="18" charset="0"/>
              </a:rPr>
              <a:t>Student Profile</a:t>
            </a:r>
            <a:br>
              <a:rPr lang="en-US" b="1" dirty="0">
                <a:solidFill>
                  <a:srgbClr val="002060"/>
                </a:solidFill>
                <a:latin typeface="Footlight MT Light" panose="0204060206030A020304" pitchFamily="18" charset="0"/>
              </a:rPr>
            </a:br>
            <a:r>
              <a:rPr lang="en-US" b="1" dirty="0">
                <a:solidFill>
                  <a:srgbClr val="002060"/>
                </a:solidFill>
                <a:latin typeface="Footlight MT Light" panose="0204060206030A020304" pitchFamily="18" charset="0"/>
              </a:rPr>
              <a:t>October 1, 2021</a:t>
            </a:r>
          </a:p>
        </p:txBody>
      </p:sp>
      <p:sp>
        <p:nvSpPr>
          <p:cNvPr id="3" name="Content Placeholder 2"/>
          <p:cNvSpPr>
            <a:spLocks noGrp="1"/>
          </p:cNvSpPr>
          <p:nvPr>
            <p:ph idx="1"/>
          </p:nvPr>
        </p:nvSpPr>
        <p:spPr>
          <a:xfrm>
            <a:off x="838200" y="1917064"/>
            <a:ext cx="10515600" cy="4620895"/>
          </a:xfrm>
        </p:spPr>
        <p:txBody>
          <a:bodyPr>
            <a:normAutofit/>
          </a:bodyPr>
          <a:lstStyle/>
          <a:p>
            <a:pPr marL="0" indent="0">
              <a:buNone/>
            </a:pPr>
            <a:endParaRPr lang="en-US" sz="3000" dirty="0">
              <a:latin typeface="Tahoma" panose="020B0604030504040204" pitchFamily="34" charset="0"/>
              <a:ea typeface="Tahoma" panose="020B0604030504040204" pitchFamily="34" charset="0"/>
              <a:cs typeface="Tahoma" panose="020B0604030504040204" pitchFamily="34" charset="0"/>
            </a:endParaRPr>
          </a:p>
          <a:p>
            <a:pPr marL="457200" lvl="1" indent="0">
              <a:buNone/>
            </a:pPr>
            <a:endParaRPr lang="en-US" sz="3200" dirty="0">
              <a:latin typeface="Tahoma" panose="020B0604030504040204" pitchFamily="34" charset="0"/>
              <a:ea typeface="Tahoma" panose="020B0604030504040204" pitchFamily="34" charset="0"/>
              <a:cs typeface="Tahoma" panose="020B0604030504040204" pitchFamily="34" charset="0"/>
            </a:endParaRPr>
          </a:p>
          <a:p>
            <a:pPr marL="457200" lvl="1" indent="0">
              <a:buNone/>
            </a:pPr>
            <a:r>
              <a:rPr lang="en-US" sz="3200" dirty="0">
                <a:latin typeface="Tahoma" panose="020B0604030504040204" pitchFamily="34" charset="0"/>
                <a:ea typeface="Tahoma" panose="020B0604030504040204" pitchFamily="34" charset="0"/>
                <a:cs typeface="Tahoma" panose="020B0604030504040204" pitchFamily="34" charset="0"/>
              </a:rPr>
              <a:t>996 Students </a:t>
            </a:r>
            <a:r>
              <a:rPr lang="en-US" sz="3200" dirty="0" err="1">
                <a:latin typeface="Tahoma" panose="020B0604030504040204" pitchFamily="34" charset="0"/>
                <a:ea typeface="Tahoma" panose="020B0604030504040204" pitchFamily="34" charset="0"/>
                <a:cs typeface="Tahoma" panose="020B0604030504040204" pitchFamily="34" charset="0"/>
              </a:rPr>
              <a:t>PreK</a:t>
            </a:r>
            <a:r>
              <a:rPr lang="en-US" sz="3200" dirty="0">
                <a:latin typeface="Tahoma" panose="020B0604030504040204" pitchFamily="34" charset="0"/>
                <a:ea typeface="Tahoma" panose="020B0604030504040204" pitchFamily="34" charset="0"/>
                <a:cs typeface="Tahoma" panose="020B0604030504040204" pitchFamily="34" charset="0"/>
              </a:rPr>
              <a:t> – Grade 8</a:t>
            </a:r>
          </a:p>
          <a:p>
            <a:pPr lvl="2"/>
            <a:r>
              <a:rPr lang="en-US" sz="2800" dirty="0">
                <a:latin typeface="Tahoma" panose="020B0604030504040204" pitchFamily="34" charset="0"/>
                <a:ea typeface="Tahoma" panose="020B0604030504040204" pitchFamily="34" charset="0"/>
                <a:cs typeface="Tahoma" panose="020B0604030504040204" pitchFamily="34" charset="0"/>
              </a:rPr>
              <a:t>29% Qualify for Free/Reduced Meals  		</a:t>
            </a:r>
          </a:p>
          <a:p>
            <a:pPr lvl="2"/>
            <a:r>
              <a:rPr lang="en-US" sz="2800" dirty="0">
                <a:latin typeface="Tahoma" panose="020B0604030504040204" pitchFamily="34" charset="0"/>
                <a:ea typeface="Tahoma" panose="020B0604030504040204" pitchFamily="34" charset="0"/>
                <a:cs typeface="Tahoma" panose="020B0604030504040204" pitchFamily="34" charset="0"/>
              </a:rPr>
              <a:t>14% Receive Special Education Services	</a:t>
            </a:r>
          </a:p>
          <a:p>
            <a:pPr lvl="2"/>
            <a:r>
              <a:rPr lang="en-US" sz="2800" dirty="0">
                <a:latin typeface="Tahoma" panose="020B0604030504040204" pitchFamily="34" charset="0"/>
                <a:ea typeface="Tahoma" panose="020B0604030504040204" pitchFamily="34" charset="0"/>
                <a:cs typeface="Tahoma" panose="020B0604030504040204" pitchFamily="34" charset="0"/>
              </a:rPr>
              <a:t>5% Identified English Language Learners	</a:t>
            </a:r>
          </a:p>
          <a:p>
            <a:pPr lvl="2"/>
            <a:endParaRPr lang="en-US" sz="3000" dirty="0">
              <a:latin typeface="Tahoma" panose="020B0604030504040204" pitchFamily="34" charset="0"/>
              <a:ea typeface="Tahoma" panose="020B0604030504040204" pitchFamily="34" charset="0"/>
              <a:cs typeface="Tahoma" panose="020B0604030504040204" pitchFamily="34" charset="0"/>
            </a:endParaRPr>
          </a:p>
          <a:p>
            <a:endParaRPr lang="en-US" sz="800" dirty="0">
              <a:latin typeface="Tahoma" panose="020B0604030504040204" pitchFamily="34" charset="0"/>
              <a:ea typeface="Tahoma" panose="020B0604030504040204" pitchFamily="34" charset="0"/>
              <a:cs typeface="Tahoma" panose="020B0604030504040204" pitchFamily="34" charset="0"/>
            </a:endParaRPr>
          </a:p>
        </p:txBody>
      </p:sp>
      <p:cxnSp>
        <p:nvCxnSpPr>
          <p:cNvPr id="5" name="Straight Connector 4"/>
          <p:cNvCxnSpPr/>
          <p:nvPr/>
        </p:nvCxnSpPr>
        <p:spPr>
          <a:xfrm flipV="1">
            <a:off x="838200" y="1685109"/>
            <a:ext cx="10515600" cy="13062"/>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80253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2060"/>
                </a:solidFill>
                <a:latin typeface="Footlight MT Light" panose="0204060206030A020304" pitchFamily="18" charset="0"/>
              </a:rPr>
              <a:t>Class Size</a:t>
            </a:r>
            <a:endParaRPr lang="en-US" b="1" dirty="0">
              <a:solidFill>
                <a:srgbClr val="FF0000"/>
              </a:solidFill>
              <a:latin typeface="Footlight MT Light" panose="0204060206030A020304" pitchFamily="18" charset="0"/>
            </a:endParaRPr>
          </a:p>
        </p:txBody>
      </p:sp>
      <p:sp>
        <p:nvSpPr>
          <p:cNvPr id="3" name="Content Placeholder 2"/>
          <p:cNvSpPr>
            <a:spLocks noGrp="1"/>
          </p:cNvSpPr>
          <p:nvPr>
            <p:ph idx="1"/>
          </p:nvPr>
        </p:nvSpPr>
        <p:spPr>
          <a:xfrm>
            <a:off x="838200" y="1589898"/>
            <a:ext cx="10515600" cy="2362589"/>
          </a:xfrm>
        </p:spPr>
        <p:txBody>
          <a:bodyPr>
            <a:normAutofit/>
          </a:bodyPr>
          <a:lstStyle/>
          <a:p>
            <a:pPr marL="0" indent="0">
              <a:buNone/>
            </a:pPr>
            <a:r>
              <a:rPr lang="en-US" sz="2400" dirty="0">
                <a:latin typeface="Tahoma" panose="020B0604030504040204" pitchFamily="34" charset="0"/>
                <a:ea typeface="Tahoma" panose="020B0604030504040204" pitchFamily="34" charset="0"/>
                <a:cs typeface="Tahoma" panose="020B0604030504040204" pitchFamily="34" charset="0"/>
              </a:rPr>
              <a:t>BOE Guidelines</a:t>
            </a:r>
          </a:p>
          <a:p>
            <a:pPr marL="0" indent="0">
              <a:buNone/>
            </a:pPr>
            <a:endParaRPr lang="en-US" sz="3000" dirty="0">
              <a:latin typeface="Tahoma" panose="020B0604030504040204" pitchFamily="34" charset="0"/>
              <a:ea typeface="Tahoma" panose="020B0604030504040204" pitchFamily="34" charset="0"/>
              <a:cs typeface="Tahoma" panose="020B0604030504040204" pitchFamily="34" charset="0"/>
            </a:endParaRPr>
          </a:p>
        </p:txBody>
      </p:sp>
      <p:cxnSp>
        <p:nvCxnSpPr>
          <p:cNvPr id="5" name="Straight Connector 4"/>
          <p:cNvCxnSpPr/>
          <p:nvPr/>
        </p:nvCxnSpPr>
        <p:spPr>
          <a:xfrm flipV="1">
            <a:off x="640080" y="1251074"/>
            <a:ext cx="10515600" cy="37656"/>
          </a:xfrm>
          <a:prstGeom prst="line">
            <a:avLst/>
          </a:prstGeom>
          <a:ln w="19050" cmpd="thickThin">
            <a:solidFill>
              <a:srgbClr val="002060"/>
            </a:solidFill>
            <a:tailEnd type="none"/>
          </a:ln>
        </p:spPr>
        <p:style>
          <a:lnRef idx="1">
            <a:schemeClr val="accent1"/>
          </a:lnRef>
          <a:fillRef idx="0">
            <a:schemeClr val="accent1"/>
          </a:fillRef>
          <a:effectRef idx="0">
            <a:schemeClr val="accent1"/>
          </a:effectRef>
          <a:fontRef idx="minor">
            <a:schemeClr val="tx1"/>
          </a:fontRef>
        </p:style>
      </p:cxnSp>
      <p:graphicFrame>
        <p:nvGraphicFramePr>
          <p:cNvPr id="6" name="Table 5"/>
          <p:cNvGraphicFramePr>
            <a:graphicFrameLocks noGrp="1"/>
          </p:cNvGraphicFramePr>
          <p:nvPr/>
        </p:nvGraphicFramePr>
        <p:xfrm>
          <a:off x="2090057" y="2029512"/>
          <a:ext cx="7615646" cy="1483360"/>
        </p:xfrm>
        <a:graphic>
          <a:graphicData uri="http://schemas.openxmlformats.org/drawingml/2006/table">
            <a:tbl>
              <a:tblPr firstRow="1" bandRow="1">
                <a:tableStyleId>{69CF1AB2-1976-4502-BF36-3FF5EA218861}</a:tableStyleId>
              </a:tblPr>
              <a:tblGrid>
                <a:gridCol w="2655490">
                  <a:extLst>
                    <a:ext uri="{9D8B030D-6E8A-4147-A177-3AD203B41FA5}">
                      <a16:colId xmlns:a16="http://schemas.microsoft.com/office/drawing/2014/main" val="20000"/>
                    </a:ext>
                  </a:extLst>
                </a:gridCol>
                <a:gridCol w="4960156">
                  <a:extLst>
                    <a:ext uri="{9D8B030D-6E8A-4147-A177-3AD203B41FA5}">
                      <a16:colId xmlns:a16="http://schemas.microsoft.com/office/drawing/2014/main" val="20001"/>
                    </a:ext>
                  </a:extLst>
                </a:gridCol>
              </a:tblGrid>
              <a:tr h="370840">
                <a:tc>
                  <a:txBody>
                    <a:bodyPr/>
                    <a:lstStyle/>
                    <a:p>
                      <a:pPr algn="ctr"/>
                      <a:r>
                        <a:rPr lang="en-US" sz="1800" dirty="0">
                          <a:latin typeface="Tahoma" panose="020B0604030504040204" pitchFamily="34" charset="0"/>
                          <a:ea typeface="Tahoma" panose="020B0604030504040204" pitchFamily="34" charset="0"/>
                          <a:cs typeface="Tahoma" panose="020B0604030504040204" pitchFamily="34" charset="0"/>
                        </a:rPr>
                        <a:t>Grade</a:t>
                      </a:r>
                      <a:endParaRPr lang="en-US" sz="1800" b="1" dirty="0">
                        <a:latin typeface="Tahoma" panose="020B0604030504040204" pitchFamily="34" charset="0"/>
                        <a:ea typeface="Tahoma" panose="020B0604030504040204" pitchFamily="34" charset="0"/>
                        <a:cs typeface="Tahoma" panose="020B0604030504040204" pitchFamily="34"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800" dirty="0">
                          <a:latin typeface="Tahoma" panose="020B0604030504040204" pitchFamily="34" charset="0"/>
                          <a:ea typeface="Tahoma" panose="020B0604030504040204" pitchFamily="34" charset="0"/>
                          <a:cs typeface="Tahoma" panose="020B0604030504040204" pitchFamily="34" charset="0"/>
                        </a:rPr>
                        <a:t>Number of Students</a:t>
                      </a:r>
                      <a:r>
                        <a:rPr lang="en-US" sz="1800" baseline="0" dirty="0">
                          <a:latin typeface="Tahoma" panose="020B0604030504040204" pitchFamily="34" charset="0"/>
                          <a:ea typeface="Tahoma" panose="020B0604030504040204" pitchFamily="34" charset="0"/>
                          <a:cs typeface="Tahoma" panose="020B0604030504040204" pitchFamily="34" charset="0"/>
                        </a:rPr>
                        <a:t> per Class</a:t>
                      </a:r>
                      <a:endParaRPr lang="en-US" sz="1800" b="1"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en-US" sz="1800" dirty="0">
                          <a:latin typeface="Tahoma" panose="020B0604030504040204" pitchFamily="34" charset="0"/>
                          <a:ea typeface="Tahoma" panose="020B0604030504040204" pitchFamily="34" charset="0"/>
                          <a:cs typeface="Tahoma" panose="020B0604030504040204" pitchFamily="34" charset="0"/>
                        </a:rPr>
                        <a:t>K-3</a:t>
                      </a:r>
                      <a:endParaRPr lang="en-US" sz="1800" b="1" dirty="0">
                        <a:latin typeface="Tahoma" panose="020B0604030504040204" pitchFamily="34" charset="0"/>
                        <a:ea typeface="Tahoma" panose="020B0604030504040204" pitchFamily="34" charset="0"/>
                        <a:cs typeface="Tahoma" panose="020B060403050404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latin typeface="Tahoma" panose="020B0604030504040204" pitchFamily="34" charset="0"/>
                          <a:ea typeface="Tahoma" panose="020B0604030504040204" pitchFamily="34" charset="0"/>
                          <a:cs typeface="Tahoma" panose="020B0604030504040204" pitchFamily="34" charset="0"/>
                        </a:rPr>
                        <a:t>14-18</a:t>
                      </a:r>
                      <a:endParaRPr lang="en-US" sz="1800" b="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algn="ctr"/>
                      <a:r>
                        <a:rPr lang="en-US" sz="1800" dirty="0">
                          <a:latin typeface="Tahoma" panose="020B0604030504040204" pitchFamily="34" charset="0"/>
                          <a:ea typeface="Tahoma" panose="020B0604030504040204" pitchFamily="34" charset="0"/>
                          <a:cs typeface="Tahoma" panose="020B0604030504040204" pitchFamily="34" charset="0"/>
                        </a:rPr>
                        <a:t>4-5</a:t>
                      </a:r>
                      <a:endParaRPr lang="en-US" sz="1800" b="1" dirty="0">
                        <a:latin typeface="Tahoma" panose="020B0604030504040204" pitchFamily="34" charset="0"/>
                        <a:ea typeface="Tahoma" panose="020B0604030504040204" pitchFamily="34" charset="0"/>
                        <a:cs typeface="Tahoma" panose="020B060403050404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latin typeface="Tahoma" panose="020B0604030504040204" pitchFamily="34" charset="0"/>
                          <a:ea typeface="Tahoma" panose="020B0604030504040204" pitchFamily="34" charset="0"/>
                          <a:cs typeface="Tahoma" panose="020B0604030504040204" pitchFamily="34" charset="0"/>
                        </a:rPr>
                        <a:t>16-20</a:t>
                      </a:r>
                      <a:endParaRPr lang="en-US" sz="1800" b="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algn="ctr"/>
                      <a:r>
                        <a:rPr lang="en-US" sz="1800" dirty="0">
                          <a:latin typeface="Tahoma" panose="020B0604030504040204" pitchFamily="34" charset="0"/>
                          <a:ea typeface="Tahoma" panose="020B0604030504040204" pitchFamily="34" charset="0"/>
                          <a:cs typeface="Tahoma" panose="020B0604030504040204" pitchFamily="34" charset="0"/>
                        </a:rPr>
                        <a:t>6-8</a:t>
                      </a:r>
                      <a:endParaRPr lang="en-US" sz="1800" b="1" dirty="0">
                        <a:latin typeface="Tahoma" panose="020B0604030504040204" pitchFamily="34" charset="0"/>
                        <a:ea typeface="Tahoma" panose="020B0604030504040204" pitchFamily="34" charset="0"/>
                        <a:cs typeface="Tahoma" panose="020B060403050404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800" dirty="0">
                          <a:latin typeface="Tahoma" panose="020B0604030504040204" pitchFamily="34" charset="0"/>
                          <a:ea typeface="Tahoma" panose="020B0604030504040204" pitchFamily="34" charset="0"/>
                          <a:cs typeface="Tahoma" panose="020B0604030504040204" pitchFamily="34" charset="0"/>
                        </a:rPr>
                        <a:t>21-23</a:t>
                      </a:r>
                      <a:endParaRPr lang="en-US" sz="1800" b="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3"/>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841758104"/>
              </p:ext>
            </p:extLst>
          </p:nvPr>
        </p:nvGraphicFramePr>
        <p:xfrm>
          <a:off x="2222864" y="4291311"/>
          <a:ext cx="3289662" cy="2087101"/>
        </p:xfrm>
        <a:graphic>
          <a:graphicData uri="http://schemas.openxmlformats.org/drawingml/2006/table">
            <a:tbl>
              <a:tblPr firstRow="1" bandRow="1">
                <a:tableStyleId>{69CF1AB2-1976-4502-BF36-3FF5EA218861}</a:tableStyleId>
              </a:tblPr>
              <a:tblGrid>
                <a:gridCol w="951410">
                  <a:extLst>
                    <a:ext uri="{9D8B030D-6E8A-4147-A177-3AD203B41FA5}">
                      <a16:colId xmlns:a16="http://schemas.microsoft.com/office/drawing/2014/main" val="20000"/>
                    </a:ext>
                  </a:extLst>
                </a:gridCol>
                <a:gridCol w="2338252">
                  <a:extLst>
                    <a:ext uri="{9D8B030D-6E8A-4147-A177-3AD203B41FA5}">
                      <a16:colId xmlns:a16="http://schemas.microsoft.com/office/drawing/2014/main" val="20001"/>
                    </a:ext>
                  </a:extLst>
                </a:gridCol>
              </a:tblGrid>
              <a:tr h="624061">
                <a:tc>
                  <a:txBody>
                    <a:bodyPr/>
                    <a:lstStyle/>
                    <a:p>
                      <a:pPr algn="ctr"/>
                      <a:r>
                        <a:rPr lang="en-US" sz="1800" b="1" dirty="0">
                          <a:solidFill>
                            <a:schemeClr val="tx1"/>
                          </a:solidFill>
                          <a:latin typeface="Tahoma" panose="020B0604030504040204" pitchFamily="34" charset="0"/>
                          <a:ea typeface="Tahoma" panose="020B0604030504040204" pitchFamily="34" charset="0"/>
                          <a:cs typeface="Tahoma" panose="020B0604030504040204" pitchFamily="34" charset="0"/>
                        </a:rPr>
                        <a:t>Grade</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Average Class Size</a:t>
                      </a:r>
                      <a:endParaRPr lang="en-US" sz="1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61559">
                <a:tc>
                  <a:txBody>
                    <a:bodyPr/>
                    <a:lstStyle/>
                    <a:p>
                      <a:pPr algn="ctr"/>
                      <a:r>
                        <a:rPr lang="en-US" sz="1800" b="1" dirty="0">
                          <a:solidFill>
                            <a:schemeClr val="tx1"/>
                          </a:solidFill>
                          <a:latin typeface="Tahoma" panose="020B0604030504040204" pitchFamily="34" charset="0"/>
                          <a:ea typeface="Tahoma" panose="020B0604030504040204" pitchFamily="34" charset="0"/>
                          <a:cs typeface="Tahoma" panose="020B0604030504040204" pitchFamily="34" charset="0"/>
                        </a:rPr>
                        <a:t>K-3</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0" dirty="0">
                          <a:solidFill>
                            <a:schemeClr val="tx1"/>
                          </a:solidFill>
                          <a:latin typeface="Tahoma" panose="020B0604030504040204" pitchFamily="34" charset="0"/>
                          <a:ea typeface="Tahoma" panose="020B0604030504040204" pitchFamily="34" charset="0"/>
                          <a:cs typeface="Tahoma" panose="020B0604030504040204" pitchFamily="34" charset="0"/>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61559">
                <a:tc>
                  <a:txBody>
                    <a:bodyPr/>
                    <a:lstStyle/>
                    <a:p>
                      <a:pPr algn="ctr"/>
                      <a:r>
                        <a:rPr lang="en-US" sz="1800" b="1" dirty="0">
                          <a:solidFill>
                            <a:schemeClr val="tx1"/>
                          </a:solidFill>
                          <a:latin typeface="Tahoma" panose="020B0604030504040204" pitchFamily="34" charset="0"/>
                          <a:ea typeface="Tahoma" panose="020B0604030504040204" pitchFamily="34" charset="0"/>
                          <a:cs typeface="Tahoma" panose="020B0604030504040204" pitchFamily="34" charset="0"/>
                        </a:rPr>
                        <a:t>4</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0" dirty="0">
                          <a:solidFill>
                            <a:schemeClr val="tx1"/>
                          </a:solidFill>
                          <a:latin typeface="Tahoma" panose="020B0604030504040204" pitchFamily="34" charset="0"/>
                          <a:ea typeface="Tahoma" panose="020B0604030504040204" pitchFamily="34" charset="0"/>
                          <a:cs typeface="Tahoma" panose="020B0604030504040204" pitchFamily="34" charset="0"/>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61559">
                <a:tc>
                  <a:txBody>
                    <a:bodyPr/>
                    <a:lstStyle/>
                    <a:p>
                      <a:pPr algn="ctr"/>
                      <a:r>
                        <a:rPr lang="en-US" sz="1800" b="1" dirty="0">
                          <a:solidFill>
                            <a:schemeClr val="tx1"/>
                          </a:solidFill>
                          <a:latin typeface="Tahoma" panose="020B0604030504040204" pitchFamily="34" charset="0"/>
                          <a:ea typeface="Tahoma" panose="020B0604030504040204" pitchFamily="34" charset="0"/>
                          <a:cs typeface="Tahoma" panose="020B0604030504040204" pitchFamily="34" charset="0"/>
                        </a:rPr>
                        <a:t>5</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0" dirty="0">
                          <a:solidFill>
                            <a:schemeClr val="tx1"/>
                          </a:solidFill>
                          <a:latin typeface="Tahoma" panose="020B0604030504040204" pitchFamily="34" charset="0"/>
                          <a:ea typeface="Tahoma" panose="020B0604030504040204" pitchFamily="34" charset="0"/>
                          <a:cs typeface="Tahoma" panose="020B0604030504040204" pitchFamily="34" charset="0"/>
                        </a:rPr>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61559">
                <a:tc>
                  <a:txBody>
                    <a:bodyPr/>
                    <a:lstStyle/>
                    <a:p>
                      <a:pPr algn="ctr"/>
                      <a:r>
                        <a:rPr lang="en-US" sz="1800" b="1" dirty="0">
                          <a:solidFill>
                            <a:schemeClr val="tx1"/>
                          </a:solidFill>
                          <a:latin typeface="Tahoma" panose="020B0604030504040204" pitchFamily="34" charset="0"/>
                          <a:ea typeface="Tahoma" panose="020B0604030504040204" pitchFamily="34" charset="0"/>
                          <a:cs typeface="Tahoma" panose="020B0604030504040204" pitchFamily="34" charset="0"/>
                        </a:rPr>
                        <a:t>6-8</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800" b="0" dirty="0">
                          <a:solidFill>
                            <a:schemeClr val="tx1"/>
                          </a:solidFill>
                          <a:latin typeface="Tahoma" panose="020B0604030504040204" pitchFamily="34" charset="0"/>
                          <a:ea typeface="Tahoma" panose="020B0604030504040204" pitchFamily="34" charset="0"/>
                          <a:cs typeface="Tahoma" panose="020B0604030504040204" pitchFamily="34" charset="0"/>
                        </a:rPr>
                        <a:t>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4"/>
                  </a:ext>
                </a:extLst>
              </a:tr>
            </a:tbl>
          </a:graphicData>
        </a:graphic>
      </p:graphicFrame>
      <p:sp>
        <p:nvSpPr>
          <p:cNvPr id="8" name="TextBox 7"/>
          <p:cNvSpPr txBox="1"/>
          <p:nvPr/>
        </p:nvSpPr>
        <p:spPr>
          <a:xfrm>
            <a:off x="838200" y="3660568"/>
            <a:ext cx="6176553" cy="461665"/>
          </a:xfrm>
          <a:prstGeom prst="rect">
            <a:avLst/>
          </a:prstGeom>
          <a:noFill/>
        </p:spPr>
        <p:txBody>
          <a:bodyPr wrap="square" rtlCol="0">
            <a:spAutoFit/>
          </a:bodyPr>
          <a:lstStyle/>
          <a:p>
            <a:r>
              <a:rPr lang="en-US" sz="2400" dirty="0">
                <a:latin typeface="Tahoma" panose="020B0604030504040204" pitchFamily="34" charset="0"/>
                <a:ea typeface="Tahoma" panose="020B0604030504040204" pitchFamily="34" charset="0"/>
                <a:cs typeface="Tahoma" panose="020B0604030504040204" pitchFamily="34" charset="0"/>
              </a:rPr>
              <a:t>Actual Class Size Academic Core Courses</a:t>
            </a:r>
          </a:p>
        </p:txBody>
      </p:sp>
    </p:spTree>
    <p:extLst>
      <p:ext uri="{BB962C8B-B14F-4D97-AF65-F5344CB8AC3E}">
        <p14:creationId xmlns:p14="http://schemas.microsoft.com/office/powerpoint/2010/main" val="4859585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6852</TotalTime>
  <Words>1546</Words>
  <Application>Microsoft Office PowerPoint</Application>
  <PresentationFormat>Widescreen</PresentationFormat>
  <Paragraphs>330</Paragraphs>
  <Slides>28</Slides>
  <Notes>25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Arial</vt:lpstr>
      <vt:lpstr>Calibri</vt:lpstr>
      <vt:lpstr>Calibri Light</vt:lpstr>
      <vt:lpstr>Footlight MT Light</vt:lpstr>
      <vt:lpstr>Franklin Gothic Medium Cond</vt:lpstr>
      <vt:lpstr>Myriad Pro</vt:lpstr>
      <vt:lpstr>Myriad Pro Light</vt:lpstr>
      <vt:lpstr>Tahoma</vt:lpstr>
      <vt:lpstr>Wingdings</vt:lpstr>
      <vt:lpstr>Wingdings 3</vt:lpstr>
      <vt:lpstr>Office Theme</vt:lpstr>
      <vt:lpstr>Superintendent’s Proposed Budget 2022-2023</vt:lpstr>
      <vt:lpstr>PowerPoint Presentation</vt:lpstr>
      <vt:lpstr>Core Beliefs</vt:lpstr>
      <vt:lpstr>Accomplishments</vt:lpstr>
      <vt:lpstr>Accomplishments continued</vt:lpstr>
      <vt:lpstr>Accomplishments continued</vt:lpstr>
      <vt:lpstr>Schooling in the Time of a Pandemic</vt:lpstr>
      <vt:lpstr>Student Profile October 1, 2021</vt:lpstr>
      <vt:lpstr>Class Size</vt:lpstr>
      <vt:lpstr>Proposed Budget 2022-2023</vt:lpstr>
      <vt:lpstr>Budget History</vt:lpstr>
      <vt:lpstr>Special Education Costs</vt:lpstr>
      <vt:lpstr>MES Staffing Adjustments 2022-23</vt:lpstr>
      <vt:lpstr>Proposed Staffing Additions 2022-23</vt:lpstr>
      <vt:lpstr>Capital Fund Requests</vt:lpstr>
      <vt:lpstr>Proposed Budget – Salaries</vt:lpstr>
      <vt:lpstr>Proposed Budget – Benefits</vt:lpstr>
      <vt:lpstr>Proposed Budget – Services</vt:lpstr>
      <vt:lpstr>Proposed Budget – Supplies</vt:lpstr>
      <vt:lpstr>Proposed Budget – Equipment</vt:lpstr>
      <vt:lpstr>Proposed Budget – Other Programs</vt:lpstr>
      <vt:lpstr>Next Steps</vt:lpstr>
      <vt:lpstr>Budget Development Process</vt:lpstr>
      <vt:lpstr>Budget Development</vt:lpstr>
      <vt:lpstr>Budget Process </vt:lpstr>
      <vt:lpstr>Budget Process </vt:lpstr>
      <vt:lpstr>Budget Account Structure</vt:lpstr>
      <vt:lpstr>The Budget Document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Mansfield Public Schools</dc:title>
  <dc:creator>Celeste N. Griffin</dc:creator>
  <cp:lastModifiedBy>Jil Corso</cp:lastModifiedBy>
  <cp:revision>309</cp:revision>
  <cp:lastPrinted>2022-01-20T21:56:59Z</cp:lastPrinted>
  <dcterms:created xsi:type="dcterms:W3CDTF">2016-01-07T18:29:14Z</dcterms:created>
  <dcterms:modified xsi:type="dcterms:W3CDTF">2022-01-27T15:48:07Z</dcterms:modified>
</cp:coreProperties>
</file>